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1226800" cy="8096250"/>
  <p:notesSz cx="11226800" cy="8096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540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2010" y="2509837"/>
            <a:ext cx="9542780" cy="1700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84020" y="4533900"/>
            <a:ext cx="7858760" cy="20240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1340" y="1862137"/>
            <a:ext cx="4883658" cy="534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81802" y="1862137"/>
            <a:ext cx="4883658" cy="534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702" y="86690"/>
            <a:ext cx="11052175" cy="7920355"/>
          </a:xfrm>
          <a:custGeom>
            <a:avLst/>
            <a:gdLst/>
            <a:ahLst/>
            <a:cxnLst/>
            <a:rect l="l" t="t" r="r" b="b"/>
            <a:pathLst>
              <a:path w="11052175" h="7920355">
                <a:moveTo>
                  <a:pt x="11051997" y="0"/>
                </a:moveTo>
                <a:lnTo>
                  <a:pt x="0" y="0"/>
                </a:lnTo>
                <a:lnTo>
                  <a:pt x="0" y="7920012"/>
                </a:lnTo>
                <a:lnTo>
                  <a:pt x="11051997" y="7920012"/>
                </a:lnTo>
                <a:lnTo>
                  <a:pt x="11051997" y="0"/>
                </a:lnTo>
                <a:close/>
              </a:path>
            </a:pathLst>
          </a:custGeom>
          <a:solidFill>
            <a:srgbClr val="8B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8790" y="86690"/>
            <a:ext cx="5309909" cy="79120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6702" y="86690"/>
            <a:ext cx="11052175" cy="7920355"/>
          </a:xfrm>
          <a:custGeom>
            <a:avLst/>
            <a:gdLst/>
            <a:ahLst/>
            <a:cxnLst/>
            <a:rect l="l" t="t" r="r" b="b"/>
            <a:pathLst>
              <a:path w="11052175" h="7920355">
                <a:moveTo>
                  <a:pt x="11051997" y="0"/>
                </a:moveTo>
                <a:lnTo>
                  <a:pt x="0" y="0"/>
                </a:lnTo>
                <a:lnTo>
                  <a:pt x="0" y="7920012"/>
                </a:lnTo>
                <a:lnTo>
                  <a:pt x="11051997" y="7920012"/>
                </a:lnTo>
                <a:lnTo>
                  <a:pt x="11051997" y="0"/>
                </a:lnTo>
                <a:close/>
              </a:path>
            </a:pathLst>
          </a:custGeom>
          <a:solidFill>
            <a:srgbClr val="8B00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8309" y="718922"/>
            <a:ext cx="9110180" cy="1047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5525" y="2119283"/>
            <a:ext cx="8475748" cy="5259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17112" y="7529512"/>
            <a:ext cx="3592576" cy="404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1340" y="7529512"/>
            <a:ext cx="2582164" cy="404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83296" y="7529512"/>
            <a:ext cx="2582164" cy="4048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0751" y="86690"/>
            <a:ext cx="6107616" cy="7912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4000" y="5820651"/>
            <a:ext cx="6321425" cy="1517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750" b="1" spc="-1930" dirty="0">
                <a:solidFill>
                  <a:srgbClr val="FFFFFF"/>
                </a:solidFill>
                <a:latin typeface="Verdana"/>
                <a:cs typeface="Verdana"/>
              </a:rPr>
              <a:t>UNI</a:t>
            </a:r>
            <a:r>
              <a:rPr sz="9750" b="1" spc="-1450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9750" b="1" spc="-18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750" b="1" spc="-166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9750" b="1" spc="-264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750" b="1" spc="-23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9750" b="1" spc="-11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97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 rot="18360000">
            <a:off x="8184420" y="6275567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 rot="18660000">
            <a:off x="8203435" y="6250809"/>
            <a:ext cx="55637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 rot="19200000">
            <a:off x="8228748" y="6225743"/>
            <a:ext cx="5603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 rot="19500000">
            <a:off x="8254796" y="6206550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 rot="19980000">
            <a:off x="8283321" y="6190377"/>
            <a:ext cx="5410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 rot="20340000">
            <a:off x="8307502" y="6180700"/>
            <a:ext cx="4728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 rot="20520000">
            <a:off x="8324711" y="6173735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 rot="21000000">
            <a:off x="8355987" y="6165668"/>
            <a:ext cx="5410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 rot="21540000">
            <a:off x="8390652" y="6161986"/>
            <a:ext cx="6063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 rot="240000">
            <a:off x="8428966" y="6162310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 rot="600000">
            <a:off x="8457736" y="6166654"/>
            <a:ext cx="5410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 rot="1080000">
            <a:off x="8489158" y="6175681"/>
            <a:ext cx="5337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 rot="1440000">
            <a:off x="8515551" y="6186258"/>
            <a:ext cx="5603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 rot="1920000">
            <a:off x="8550566" y="6206707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 rot="2400000">
            <a:off x="8576403" y="6226414"/>
            <a:ext cx="5486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 rot="2760000">
            <a:off x="8598360" y="6246715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 rot="3060000">
            <a:off x="8616182" y="6263557"/>
            <a:ext cx="47527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 rot="3420000">
            <a:off x="8626397" y="6282948"/>
            <a:ext cx="55637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 rot="3720000">
            <a:off x="8643003" y="6311230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 rot="4260000">
            <a:off x="8655149" y="6341949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 rot="4560000">
            <a:off x="8663640" y="6369689"/>
            <a:ext cx="5337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 rot="4920000">
            <a:off x="8668856" y="6398129"/>
            <a:ext cx="5337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54676" y="6428717"/>
            <a:ext cx="84455" cy="58419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" b="1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 rot="5820000">
            <a:off x="8667597" y="6466306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 rot="6180000">
            <a:off x="8666211" y="6487521"/>
            <a:ext cx="47050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 rot="6480000">
            <a:off x="8654817" y="6516523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 rot="7020000">
            <a:off x="8640682" y="6547959"/>
            <a:ext cx="55637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 rot="7320000">
            <a:off x="8624843" y="6575424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 rot="7800000">
            <a:off x="8606584" y="6600531"/>
            <a:ext cx="5337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 rot="8160000">
            <a:off x="8585933" y="6621486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 rot="8460000">
            <a:off x="8564740" y="6640501"/>
            <a:ext cx="5337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 rot="8820000">
            <a:off x="8549413" y="6652898"/>
            <a:ext cx="4728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 rot="9120000">
            <a:off x="8519646" y="6667816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 rot="9480000">
            <a:off x="8501154" y="6677133"/>
            <a:ext cx="4728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 rot="9960000">
            <a:off x="8465335" y="6686697"/>
            <a:ext cx="5642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 rot="10320000">
            <a:off x="8435144" y="6692721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 rot="10680000">
            <a:off x="8409323" y="6694669"/>
            <a:ext cx="5064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 rot="11100000">
            <a:off x="8382007" y="6692924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 rot="11460000">
            <a:off x="8351751" y="6689168"/>
            <a:ext cx="5448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 rot="11940000">
            <a:off x="8318783" y="6681149"/>
            <a:ext cx="55637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 rot="12300000">
            <a:off x="8291389" y="6669114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 rot="12600000">
            <a:off x="8264714" y="6655551"/>
            <a:ext cx="5410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 rot="13140000">
            <a:off x="8239436" y="6637986"/>
            <a:ext cx="5337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 rot="13440000">
            <a:off x="8218320" y="6618717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 rot="13800000">
            <a:off x="8197532" y="6597323"/>
            <a:ext cx="54864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 rot="14280000">
            <a:off x="8177168" y="6569767"/>
            <a:ext cx="5603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 rot="14580000">
            <a:off x="8163915" y="6543534"/>
            <a:ext cx="53013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 rot="15120000">
            <a:off x="8149907" y="6513452"/>
            <a:ext cx="56031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 rot="15420000">
            <a:off x="8141180" y="6480713"/>
            <a:ext cx="55637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 rot="15780000">
            <a:off x="8142256" y="6456511"/>
            <a:ext cx="47285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121481" y="6426125"/>
            <a:ext cx="84455" cy="58419"/>
          </a:xfrm>
          <a:prstGeom prst="rect">
            <a:avLst/>
          </a:prstGeom>
        </p:spPr>
        <p:txBody>
          <a:bodyPr vert="vert270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 rot="16500000">
            <a:off x="8141525" y="6405748"/>
            <a:ext cx="4638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 rot="16860000">
            <a:off x="8142904" y="6382118"/>
            <a:ext cx="4941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 rot="17040000">
            <a:off x="8146689" y="6363630"/>
            <a:ext cx="4941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 rot="17340000">
            <a:off x="8153381" y="6343687"/>
            <a:ext cx="4912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 rot="17520000">
            <a:off x="8159734" y="6325410"/>
            <a:ext cx="49419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 rot="17880000">
            <a:off x="8171295" y="6304525"/>
            <a:ext cx="46602" cy="44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5"/>
              </a:lnSpc>
            </a:pPr>
            <a:r>
              <a:rPr sz="3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3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112485" y="6129997"/>
            <a:ext cx="1997075" cy="939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1200" marR="23495">
              <a:lnSpc>
                <a:spcPct val="118100"/>
              </a:lnSpc>
              <a:spcBef>
                <a:spcPts val="95"/>
              </a:spcBef>
            </a:pPr>
            <a:r>
              <a:rPr sz="110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Coordinamento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Nazionale  </a:t>
            </a:r>
            <a:r>
              <a:rPr sz="11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Docenti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Universitari</a:t>
            </a:r>
            <a:endParaRPr sz="1100" dirty="0">
              <a:latin typeface="Microsoft Sans Serif"/>
              <a:cs typeface="Microsoft Sans Serif"/>
            </a:endParaRPr>
          </a:p>
          <a:p>
            <a:pPr marL="711200">
              <a:lnSpc>
                <a:spcPct val="100000"/>
              </a:lnSpc>
              <a:spcBef>
                <a:spcPts val="240"/>
              </a:spcBef>
            </a:pPr>
            <a:r>
              <a:rPr sz="11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di</a:t>
            </a:r>
            <a:r>
              <a:rPr sz="11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Gastroenterologia</a:t>
            </a: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0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EDITRICE</a:t>
            </a:r>
            <a:r>
              <a:rPr sz="1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GASTROENTEROLOGICA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ITALIANA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884000" y="1342929"/>
            <a:ext cx="4577000" cy="2474595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 marR="5080">
              <a:lnSpc>
                <a:spcPts val="7020"/>
              </a:lnSpc>
              <a:spcBef>
                <a:spcPts val="1605"/>
              </a:spcBef>
            </a:pPr>
            <a:r>
              <a:rPr sz="7100" spc="-1345" dirty="0"/>
              <a:t>DIGE</a:t>
            </a:r>
            <a:r>
              <a:rPr sz="7100" spc="-1305" dirty="0"/>
              <a:t>S</a:t>
            </a:r>
            <a:r>
              <a:rPr sz="7100" spc="-1265" dirty="0"/>
              <a:t>TIVE  </a:t>
            </a:r>
            <a:r>
              <a:rPr sz="7100" spc="-1390" dirty="0"/>
              <a:t>DISEASES</a:t>
            </a:r>
            <a:endParaRPr sz="7100" dirty="0"/>
          </a:p>
          <a:p>
            <a:pPr marL="66675">
              <a:lnSpc>
                <a:spcPct val="100000"/>
              </a:lnSpc>
              <a:spcBef>
                <a:spcPts val="310"/>
              </a:spcBef>
            </a:pPr>
            <a:r>
              <a:rPr b="0" spc="-145" dirty="0">
                <a:latin typeface="Microsoft Sans Serif"/>
                <a:cs typeface="Microsoft Sans Serif"/>
              </a:rPr>
              <a:t>2022-2025</a:t>
            </a:r>
            <a:r>
              <a:rPr b="0" spc="-35" dirty="0">
                <a:latin typeface="Microsoft Sans Serif"/>
                <a:cs typeface="Microsoft Sans Serif"/>
              </a:rPr>
              <a:t> </a:t>
            </a:r>
            <a:r>
              <a:rPr b="0" spc="-225" dirty="0">
                <a:latin typeface="Microsoft Sans Serif"/>
                <a:cs typeface="Microsoft Sans Serif"/>
              </a:rPr>
              <a:t>Edition</a:t>
            </a:r>
          </a:p>
        </p:txBody>
      </p:sp>
      <p:grpSp>
        <p:nvGrpSpPr>
          <p:cNvPr id="63" name="object 63"/>
          <p:cNvGrpSpPr/>
          <p:nvPr/>
        </p:nvGrpSpPr>
        <p:grpSpPr>
          <a:xfrm>
            <a:off x="986699" y="1010805"/>
            <a:ext cx="9552305" cy="4043679"/>
            <a:chOff x="986699" y="1010805"/>
            <a:chExt cx="9552305" cy="4043679"/>
          </a:xfrm>
        </p:grpSpPr>
        <p:sp>
          <p:nvSpPr>
            <p:cNvPr id="64" name="object 64"/>
            <p:cNvSpPr/>
            <p:nvPr/>
          </p:nvSpPr>
          <p:spPr>
            <a:xfrm>
              <a:off x="986688" y="1010818"/>
              <a:ext cx="6372225" cy="31115"/>
            </a:xfrm>
            <a:custGeom>
              <a:avLst/>
              <a:gdLst/>
              <a:ahLst/>
              <a:cxnLst/>
              <a:rect l="l" t="t" r="r" b="b"/>
              <a:pathLst>
                <a:path w="6372225" h="31115">
                  <a:moveTo>
                    <a:pt x="6371996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8237"/>
                  </a:lnTo>
                  <a:lnTo>
                    <a:pt x="0" y="30937"/>
                  </a:lnTo>
                  <a:lnTo>
                    <a:pt x="6371996" y="30937"/>
                  </a:lnTo>
                  <a:lnTo>
                    <a:pt x="6371996" y="18237"/>
                  </a:lnTo>
                  <a:lnTo>
                    <a:pt x="6371996" y="12700"/>
                  </a:lnTo>
                  <a:lnTo>
                    <a:pt x="6371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3085" y="1023505"/>
              <a:ext cx="3579571" cy="402400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4585" y="3510984"/>
              <a:ext cx="850439" cy="1302621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05761" y="2268804"/>
              <a:ext cx="79552" cy="1248283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47216" y="3555090"/>
              <a:ext cx="223205" cy="216142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8269933" y="3697641"/>
              <a:ext cx="499109" cy="245745"/>
            </a:xfrm>
            <a:custGeom>
              <a:avLst/>
              <a:gdLst/>
              <a:ahLst/>
              <a:cxnLst/>
              <a:rect l="l" t="t" r="r" b="b"/>
              <a:pathLst>
                <a:path w="499109" h="245745">
                  <a:moveTo>
                    <a:pt x="487603" y="0"/>
                  </a:moveTo>
                  <a:lnTo>
                    <a:pt x="0" y="145554"/>
                  </a:lnTo>
                  <a:lnTo>
                    <a:pt x="20434" y="201269"/>
                  </a:lnTo>
                  <a:lnTo>
                    <a:pt x="27006" y="213441"/>
                  </a:lnTo>
                  <a:lnTo>
                    <a:pt x="32194" y="220110"/>
                  </a:lnTo>
                  <a:lnTo>
                    <a:pt x="38697" y="223625"/>
                  </a:lnTo>
                  <a:lnTo>
                    <a:pt x="49212" y="226339"/>
                  </a:lnTo>
                  <a:lnTo>
                    <a:pt x="100736" y="242178"/>
                  </a:lnTo>
                  <a:lnTo>
                    <a:pt x="141027" y="245136"/>
                  </a:lnTo>
                  <a:lnTo>
                    <a:pt x="190890" y="233124"/>
                  </a:lnTo>
                  <a:lnTo>
                    <a:pt x="271132" y="204050"/>
                  </a:lnTo>
                  <a:lnTo>
                    <a:pt x="346863" y="172466"/>
                  </a:lnTo>
                  <a:lnTo>
                    <a:pt x="409147" y="141015"/>
                  </a:lnTo>
                  <a:lnTo>
                    <a:pt x="456322" y="112728"/>
                  </a:lnTo>
                  <a:lnTo>
                    <a:pt x="498690" y="77774"/>
                  </a:lnTo>
                  <a:lnTo>
                    <a:pt x="498501" y="60527"/>
                  </a:lnTo>
                  <a:lnTo>
                    <a:pt x="494518" y="34358"/>
                  </a:lnTo>
                  <a:lnTo>
                    <a:pt x="489850" y="10453"/>
                  </a:lnTo>
                  <a:lnTo>
                    <a:pt x="487603" y="0"/>
                  </a:lnTo>
                  <a:close/>
                </a:path>
              </a:pathLst>
            </a:custGeom>
            <a:solidFill>
              <a:srgbClr val="0C6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0" name="object 7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34047" y="3564111"/>
              <a:ext cx="207683" cy="20855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8269918" y="3697643"/>
              <a:ext cx="499745" cy="234950"/>
            </a:xfrm>
            <a:custGeom>
              <a:avLst/>
              <a:gdLst/>
              <a:ahLst/>
              <a:cxnLst/>
              <a:rect l="l" t="t" r="r" b="b"/>
              <a:pathLst>
                <a:path w="499745" h="234950">
                  <a:moveTo>
                    <a:pt x="487641" y="0"/>
                  </a:moveTo>
                  <a:lnTo>
                    <a:pt x="0" y="145542"/>
                  </a:lnTo>
                  <a:lnTo>
                    <a:pt x="20459" y="201295"/>
                  </a:lnTo>
                  <a:lnTo>
                    <a:pt x="24825" y="208111"/>
                  </a:lnTo>
                  <a:lnTo>
                    <a:pt x="64681" y="230042"/>
                  </a:lnTo>
                  <a:lnTo>
                    <a:pt x="108977" y="234357"/>
                  </a:lnTo>
                  <a:lnTo>
                    <a:pt x="178864" y="229098"/>
                  </a:lnTo>
                  <a:lnTo>
                    <a:pt x="271119" y="204076"/>
                  </a:lnTo>
                  <a:lnTo>
                    <a:pt x="346873" y="172489"/>
                  </a:lnTo>
                  <a:lnTo>
                    <a:pt x="409170" y="141032"/>
                  </a:lnTo>
                  <a:lnTo>
                    <a:pt x="456348" y="112740"/>
                  </a:lnTo>
                  <a:lnTo>
                    <a:pt x="498716" y="77787"/>
                  </a:lnTo>
                  <a:lnTo>
                    <a:pt x="499282" y="70187"/>
                  </a:lnTo>
                  <a:lnTo>
                    <a:pt x="498294" y="58412"/>
                  </a:lnTo>
                  <a:lnTo>
                    <a:pt x="496262" y="44281"/>
                  </a:lnTo>
                  <a:lnTo>
                    <a:pt x="491919" y="20159"/>
                  </a:lnTo>
                  <a:lnTo>
                    <a:pt x="487641" y="0"/>
                  </a:lnTo>
                  <a:close/>
                </a:path>
              </a:pathLst>
            </a:custGeom>
            <a:solidFill>
              <a:srgbClr val="01609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269922" y="3697618"/>
              <a:ext cx="494030" cy="220979"/>
            </a:xfrm>
            <a:custGeom>
              <a:avLst/>
              <a:gdLst/>
              <a:ahLst/>
              <a:cxnLst/>
              <a:rect l="l" t="t" r="r" b="b"/>
              <a:pathLst>
                <a:path w="494029" h="220979">
                  <a:moveTo>
                    <a:pt x="487641" y="0"/>
                  </a:moveTo>
                  <a:lnTo>
                    <a:pt x="0" y="145554"/>
                  </a:lnTo>
                  <a:lnTo>
                    <a:pt x="20459" y="201307"/>
                  </a:lnTo>
                  <a:lnTo>
                    <a:pt x="24830" y="208129"/>
                  </a:lnTo>
                  <a:lnTo>
                    <a:pt x="30055" y="214428"/>
                  </a:lnTo>
                  <a:lnTo>
                    <a:pt x="37096" y="220675"/>
                  </a:lnTo>
                  <a:lnTo>
                    <a:pt x="36830" y="218440"/>
                  </a:lnTo>
                  <a:lnTo>
                    <a:pt x="36830" y="215976"/>
                  </a:lnTo>
                  <a:lnTo>
                    <a:pt x="67911" y="183222"/>
                  </a:lnTo>
                  <a:lnTo>
                    <a:pt x="120230" y="169176"/>
                  </a:lnTo>
                  <a:lnTo>
                    <a:pt x="159452" y="167831"/>
                  </a:lnTo>
                  <a:lnTo>
                    <a:pt x="218759" y="166223"/>
                  </a:lnTo>
                  <a:lnTo>
                    <a:pt x="281677" y="161740"/>
                  </a:lnTo>
                  <a:lnTo>
                    <a:pt x="331736" y="151765"/>
                  </a:lnTo>
                  <a:lnTo>
                    <a:pt x="397897" y="126334"/>
                  </a:lnTo>
                  <a:lnTo>
                    <a:pt x="447332" y="88379"/>
                  </a:lnTo>
                  <a:lnTo>
                    <a:pt x="474525" y="56837"/>
                  </a:lnTo>
                  <a:lnTo>
                    <a:pt x="493699" y="29629"/>
                  </a:lnTo>
                  <a:lnTo>
                    <a:pt x="491919" y="20179"/>
                  </a:lnTo>
                  <a:lnTo>
                    <a:pt x="487641" y="0"/>
                  </a:lnTo>
                  <a:close/>
                </a:path>
              </a:pathLst>
            </a:custGeom>
            <a:solidFill>
              <a:srgbClr val="0C668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07046" y="3496024"/>
              <a:ext cx="272414" cy="26638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8243426" y="3490810"/>
              <a:ext cx="525145" cy="433705"/>
            </a:xfrm>
            <a:custGeom>
              <a:avLst/>
              <a:gdLst/>
              <a:ahLst/>
              <a:cxnLst/>
              <a:rect l="l" t="t" r="r" b="b"/>
              <a:pathLst>
                <a:path w="525145" h="433704">
                  <a:moveTo>
                    <a:pt x="461551" y="0"/>
                  </a:moveTo>
                  <a:lnTo>
                    <a:pt x="423670" y="911"/>
                  </a:lnTo>
                  <a:lnTo>
                    <a:pt x="386438" y="6840"/>
                  </a:lnTo>
                  <a:lnTo>
                    <a:pt x="352285" y="13524"/>
                  </a:lnTo>
                  <a:lnTo>
                    <a:pt x="323641" y="16700"/>
                  </a:lnTo>
                  <a:lnTo>
                    <a:pt x="286794" y="15305"/>
                  </a:lnTo>
                  <a:lnTo>
                    <a:pt x="233632" y="14954"/>
                  </a:lnTo>
                  <a:lnTo>
                    <a:pt x="174985" y="21393"/>
                  </a:lnTo>
                  <a:lnTo>
                    <a:pt x="121686" y="40373"/>
                  </a:lnTo>
                  <a:lnTo>
                    <a:pt x="67155" y="102310"/>
                  </a:lnTo>
                  <a:lnTo>
                    <a:pt x="42204" y="149760"/>
                  </a:lnTo>
                  <a:lnTo>
                    <a:pt x="21396" y="202254"/>
                  </a:lnTo>
                  <a:lnTo>
                    <a:pt x="6678" y="255335"/>
                  </a:lnTo>
                  <a:lnTo>
                    <a:pt x="0" y="304545"/>
                  </a:lnTo>
                  <a:lnTo>
                    <a:pt x="3309" y="345427"/>
                  </a:lnTo>
                  <a:lnTo>
                    <a:pt x="16876" y="382365"/>
                  </a:lnTo>
                  <a:lnTo>
                    <a:pt x="45855" y="420909"/>
                  </a:lnTo>
                  <a:lnTo>
                    <a:pt x="75699" y="433158"/>
                  </a:lnTo>
                  <a:lnTo>
                    <a:pt x="72264" y="431478"/>
                  </a:lnTo>
                  <a:lnTo>
                    <a:pt x="64915" y="425972"/>
                  </a:lnTo>
                  <a:lnTo>
                    <a:pt x="58088" y="415944"/>
                  </a:lnTo>
                  <a:lnTo>
                    <a:pt x="56218" y="400697"/>
                  </a:lnTo>
                  <a:lnTo>
                    <a:pt x="65946" y="383997"/>
                  </a:lnTo>
                  <a:lnTo>
                    <a:pt x="113419" y="361235"/>
                  </a:lnTo>
                  <a:lnTo>
                    <a:pt x="178535" y="355219"/>
                  </a:lnTo>
                  <a:lnTo>
                    <a:pt x="237840" y="353614"/>
                  </a:lnTo>
                  <a:lnTo>
                    <a:pt x="300755" y="349133"/>
                  </a:lnTo>
                  <a:lnTo>
                    <a:pt x="350807" y="339166"/>
                  </a:lnTo>
                  <a:lnTo>
                    <a:pt x="416977" y="313729"/>
                  </a:lnTo>
                  <a:lnTo>
                    <a:pt x="466402" y="275767"/>
                  </a:lnTo>
                  <a:lnTo>
                    <a:pt x="502699" y="232956"/>
                  </a:lnTo>
                  <a:lnTo>
                    <a:pt x="520745" y="190830"/>
                  </a:lnTo>
                  <a:lnTo>
                    <a:pt x="521983" y="163465"/>
                  </a:lnTo>
                  <a:lnTo>
                    <a:pt x="521201" y="132921"/>
                  </a:lnTo>
                  <a:lnTo>
                    <a:pt x="521226" y="98600"/>
                  </a:lnTo>
                  <a:lnTo>
                    <a:pt x="524886" y="59905"/>
                  </a:lnTo>
                  <a:lnTo>
                    <a:pt x="523158" y="41178"/>
                  </a:lnTo>
                  <a:lnTo>
                    <a:pt x="514711" y="25761"/>
                  </a:lnTo>
                  <a:lnTo>
                    <a:pt x="501395" y="13792"/>
                  </a:lnTo>
                  <a:lnTo>
                    <a:pt x="485058" y="5410"/>
                  </a:lnTo>
                  <a:lnTo>
                    <a:pt x="477375" y="2463"/>
                  </a:lnTo>
                  <a:lnTo>
                    <a:pt x="469247" y="660"/>
                  </a:lnTo>
                  <a:lnTo>
                    <a:pt x="461551" y="0"/>
                  </a:lnTo>
                  <a:close/>
                </a:path>
              </a:pathLst>
            </a:custGeom>
            <a:solidFill>
              <a:srgbClr val="0C6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276898" y="3496221"/>
              <a:ext cx="491490" cy="427990"/>
            </a:xfrm>
            <a:custGeom>
              <a:avLst/>
              <a:gdLst/>
              <a:ahLst/>
              <a:cxnLst/>
              <a:rect l="l" t="t" r="r" b="b"/>
              <a:pathLst>
                <a:path w="491490" h="427989">
                  <a:moveTo>
                    <a:pt x="451586" y="0"/>
                  </a:moveTo>
                  <a:lnTo>
                    <a:pt x="453614" y="42185"/>
                  </a:lnTo>
                  <a:lnTo>
                    <a:pt x="452720" y="91807"/>
                  </a:lnTo>
                  <a:lnTo>
                    <a:pt x="446688" y="143057"/>
                  </a:lnTo>
                  <a:lnTo>
                    <a:pt x="433303" y="190126"/>
                  </a:lnTo>
                  <a:lnTo>
                    <a:pt x="410349" y="227202"/>
                  </a:lnTo>
                  <a:lnTo>
                    <a:pt x="339178" y="261329"/>
                  </a:lnTo>
                  <a:lnTo>
                    <a:pt x="288844" y="271606"/>
                  </a:lnTo>
                  <a:lnTo>
                    <a:pt x="233748" y="279512"/>
                  </a:lnTo>
                  <a:lnTo>
                    <a:pt x="177694" y="286663"/>
                  </a:lnTo>
                  <a:lnTo>
                    <a:pt x="124485" y="294673"/>
                  </a:lnTo>
                  <a:lnTo>
                    <a:pt x="77925" y="305159"/>
                  </a:lnTo>
                  <a:lnTo>
                    <a:pt x="41817" y="319735"/>
                  </a:lnTo>
                  <a:lnTo>
                    <a:pt x="12644" y="354805"/>
                  </a:lnTo>
                  <a:lnTo>
                    <a:pt x="0" y="401777"/>
                  </a:lnTo>
                  <a:lnTo>
                    <a:pt x="12382" y="415498"/>
                  </a:lnTo>
                  <a:lnTo>
                    <a:pt x="20908" y="422778"/>
                  </a:lnTo>
                  <a:lnTo>
                    <a:pt x="29537" y="426049"/>
                  </a:lnTo>
                  <a:lnTo>
                    <a:pt x="42227" y="427748"/>
                  </a:lnTo>
                  <a:lnTo>
                    <a:pt x="38792" y="426068"/>
                  </a:lnTo>
                  <a:lnTo>
                    <a:pt x="31443" y="420562"/>
                  </a:lnTo>
                  <a:lnTo>
                    <a:pt x="24616" y="410534"/>
                  </a:lnTo>
                  <a:lnTo>
                    <a:pt x="22745" y="395287"/>
                  </a:lnTo>
                  <a:lnTo>
                    <a:pt x="32473" y="378586"/>
                  </a:lnTo>
                  <a:lnTo>
                    <a:pt x="79947" y="355825"/>
                  </a:lnTo>
                  <a:lnTo>
                    <a:pt x="145063" y="349809"/>
                  </a:lnTo>
                  <a:lnTo>
                    <a:pt x="204368" y="348203"/>
                  </a:lnTo>
                  <a:lnTo>
                    <a:pt x="267283" y="343723"/>
                  </a:lnTo>
                  <a:lnTo>
                    <a:pt x="317334" y="333755"/>
                  </a:lnTo>
                  <a:lnTo>
                    <a:pt x="383505" y="308319"/>
                  </a:lnTo>
                  <a:lnTo>
                    <a:pt x="432930" y="270357"/>
                  </a:lnTo>
                  <a:lnTo>
                    <a:pt x="469226" y="227545"/>
                  </a:lnTo>
                  <a:lnTo>
                    <a:pt x="487273" y="185419"/>
                  </a:lnTo>
                  <a:lnTo>
                    <a:pt x="488511" y="158055"/>
                  </a:lnTo>
                  <a:lnTo>
                    <a:pt x="487729" y="127511"/>
                  </a:lnTo>
                  <a:lnTo>
                    <a:pt x="487754" y="93190"/>
                  </a:lnTo>
                  <a:lnTo>
                    <a:pt x="491413" y="54495"/>
                  </a:lnTo>
                  <a:lnTo>
                    <a:pt x="489686" y="35768"/>
                  </a:lnTo>
                  <a:lnTo>
                    <a:pt x="481239" y="20351"/>
                  </a:lnTo>
                  <a:lnTo>
                    <a:pt x="467923" y="8382"/>
                  </a:lnTo>
                  <a:lnTo>
                    <a:pt x="451586" y="0"/>
                  </a:lnTo>
                  <a:close/>
                </a:path>
              </a:pathLst>
            </a:custGeom>
            <a:solidFill>
              <a:srgbClr val="01609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68627" y="3509697"/>
              <a:ext cx="210832" cy="224154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267928" y="3510323"/>
              <a:ext cx="432434" cy="286385"/>
            </a:xfrm>
            <a:custGeom>
              <a:avLst/>
              <a:gdLst/>
              <a:ahLst/>
              <a:cxnLst/>
              <a:rect l="l" t="t" r="r" b="b"/>
              <a:pathLst>
                <a:path w="432434" h="286385">
                  <a:moveTo>
                    <a:pt x="392767" y="0"/>
                  </a:moveTo>
                  <a:lnTo>
                    <a:pt x="354435" y="5917"/>
                  </a:lnTo>
                  <a:lnTo>
                    <a:pt x="311767" y="17573"/>
                  </a:lnTo>
                  <a:lnTo>
                    <a:pt x="272211" y="25053"/>
                  </a:lnTo>
                  <a:lnTo>
                    <a:pt x="233290" y="25065"/>
                  </a:lnTo>
                  <a:lnTo>
                    <a:pt x="189811" y="24532"/>
                  </a:lnTo>
                  <a:lnTo>
                    <a:pt x="145168" y="28885"/>
                  </a:lnTo>
                  <a:lnTo>
                    <a:pt x="102754" y="43557"/>
                  </a:lnTo>
                  <a:lnTo>
                    <a:pt x="73640" y="70402"/>
                  </a:lnTo>
                  <a:lnTo>
                    <a:pt x="42415" y="116434"/>
                  </a:lnTo>
                  <a:lnTo>
                    <a:pt x="15671" y="171707"/>
                  </a:lnTo>
                  <a:lnTo>
                    <a:pt x="0" y="226274"/>
                  </a:lnTo>
                  <a:lnTo>
                    <a:pt x="1993" y="270188"/>
                  </a:lnTo>
                  <a:lnTo>
                    <a:pt x="12925" y="286131"/>
                  </a:lnTo>
                  <a:lnTo>
                    <a:pt x="28357" y="281722"/>
                  </a:lnTo>
                  <a:lnTo>
                    <a:pt x="54016" y="264697"/>
                  </a:lnTo>
                  <a:lnTo>
                    <a:pt x="95630" y="242793"/>
                  </a:lnTo>
                  <a:lnTo>
                    <a:pt x="158927" y="223744"/>
                  </a:lnTo>
                  <a:lnTo>
                    <a:pt x="228172" y="211512"/>
                  </a:lnTo>
                  <a:lnTo>
                    <a:pt x="284849" y="202060"/>
                  </a:lnTo>
                  <a:lnTo>
                    <a:pt x="330536" y="191133"/>
                  </a:lnTo>
                  <a:lnTo>
                    <a:pt x="366810" y="174473"/>
                  </a:lnTo>
                  <a:lnTo>
                    <a:pt x="395248" y="147824"/>
                  </a:lnTo>
                  <a:lnTo>
                    <a:pt x="420027" y="106913"/>
                  </a:lnTo>
                  <a:lnTo>
                    <a:pt x="432023" y="68550"/>
                  </a:lnTo>
                  <a:lnTo>
                    <a:pt x="431647" y="35302"/>
                  </a:lnTo>
                  <a:lnTo>
                    <a:pt x="419315" y="9736"/>
                  </a:lnTo>
                  <a:lnTo>
                    <a:pt x="392767" y="0"/>
                  </a:lnTo>
                  <a:close/>
                </a:path>
              </a:pathLst>
            </a:custGeom>
            <a:solidFill>
              <a:srgbClr val="0C668D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01742" y="3547198"/>
              <a:ext cx="190682" cy="17740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84712" y="3514402"/>
              <a:ext cx="106845" cy="9229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99478" y="3509865"/>
              <a:ext cx="126136" cy="13111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440830" y="1194863"/>
              <a:ext cx="609772" cy="42030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8721175" y="22478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0"/>
                  </a:moveTo>
                  <a:lnTo>
                    <a:pt x="90" y="180"/>
                  </a:lnTo>
                  <a:lnTo>
                    <a:pt x="280" y="180"/>
                  </a:lnTo>
                  <a:lnTo>
                    <a:pt x="90" y="79"/>
                  </a:lnTo>
                  <a:close/>
                </a:path>
              </a:pathLst>
            </a:custGeom>
            <a:solidFill>
              <a:srgbClr val="D04E4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953084" y="1023505"/>
              <a:ext cx="3580129" cy="4024629"/>
            </a:xfrm>
            <a:custGeom>
              <a:avLst/>
              <a:gdLst/>
              <a:ahLst/>
              <a:cxnLst/>
              <a:rect l="l" t="t" r="r" b="b"/>
              <a:pathLst>
                <a:path w="3580129" h="4024629">
                  <a:moveTo>
                    <a:pt x="0" y="4024007"/>
                  </a:moveTo>
                  <a:lnTo>
                    <a:pt x="3579571" y="4024007"/>
                  </a:lnTo>
                  <a:lnTo>
                    <a:pt x="3579571" y="0"/>
                  </a:lnTo>
                  <a:lnTo>
                    <a:pt x="0" y="0"/>
                  </a:lnTo>
                  <a:lnTo>
                    <a:pt x="0" y="40240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85" name="object 85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11034903" y="258767"/>
            <a:ext cx="190500" cy="15875"/>
            <a:chOff x="11034903" y="258767"/>
            <a:chExt cx="190500" cy="15875"/>
          </a:xfrm>
        </p:grpSpPr>
        <p:sp>
          <p:nvSpPr>
            <p:cNvPr id="88" name="object 88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91" name="object 91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11034903" y="7818773"/>
            <a:ext cx="190500" cy="15875"/>
            <a:chOff x="11034903" y="7818773"/>
            <a:chExt cx="190500" cy="15875"/>
          </a:xfrm>
        </p:grpSpPr>
        <p:sp>
          <p:nvSpPr>
            <p:cNvPr id="94" name="object 94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6" name="object 96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97" name="object 97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99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100" name="object 100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10950765" y="5"/>
            <a:ext cx="15875" cy="190500"/>
            <a:chOff x="10950765" y="5"/>
            <a:chExt cx="15875" cy="190500"/>
          </a:xfrm>
        </p:grpSpPr>
        <p:sp>
          <p:nvSpPr>
            <p:cNvPr id="103" name="object 103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10950765" y="7902910"/>
            <a:ext cx="15875" cy="190500"/>
            <a:chOff x="10950765" y="7902910"/>
            <a:chExt cx="15875" cy="190500"/>
          </a:xfrm>
        </p:grpSpPr>
        <p:sp>
          <p:nvSpPr>
            <p:cNvPr id="106" name="object 106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70116" y="3128371"/>
            <a:ext cx="2597785" cy="250190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73990">
              <a:lnSpc>
                <a:spcPct val="100000"/>
              </a:lnSpc>
              <a:spcBef>
                <a:spcPts val="555"/>
              </a:spcBef>
            </a:pPr>
            <a:r>
              <a:rPr sz="1750" spc="-175" dirty="0">
                <a:solidFill>
                  <a:srgbClr val="FFFFFF"/>
                </a:solidFill>
                <a:latin typeface="Verdana"/>
                <a:cs typeface="Verdana"/>
              </a:rPr>
              <a:t>TRIM</a:t>
            </a:r>
            <a:r>
              <a:rPr sz="17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300" dirty="0">
                <a:solidFill>
                  <a:srgbClr val="FFFFFF"/>
                </a:solidFill>
                <a:latin typeface="Verdana"/>
                <a:cs typeface="Verdana"/>
              </a:rPr>
              <a:t>SIZ</a:t>
            </a:r>
            <a:r>
              <a:rPr sz="1750" spc="-31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45" dirty="0">
                <a:solidFill>
                  <a:srgbClr val="FFFFFF"/>
                </a:solidFill>
                <a:latin typeface="Verdana"/>
                <a:cs typeface="Verdana"/>
              </a:rPr>
              <a:t>19,</a:t>
            </a:r>
            <a:r>
              <a:rPr sz="1750" spc="-16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7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200" dirty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7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50" dirty="0">
                <a:solidFill>
                  <a:srgbClr val="FFFFFF"/>
                </a:solidFill>
                <a:latin typeface="Verdana"/>
                <a:cs typeface="Verdana"/>
              </a:rPr>
              <a:t>26,5</a:t>
            </a:r>
            <a:endParaRPr sz="1750">
              <a:latin typeface="Verdana"/>
              <a:cs typeface="Verdana"/>
            </a:endParaRPr>
          </a:p>
          <a:p>
            <a:pPr marL="173990" marR="492125">
              <a:lnSpc>
                <a:spcPct val="121800"/>
              </a:lnSpc>
            </a:pPr>
            <a:r>
              <a:rPr sz="1750" spc="-200" dirty="0">
                <a:solidFill>
                  <a:srgbClr val="FFFFFF"/>
                </a:solidFill>
                <a:latin typeface="Verdana"/>
                <a:cs typeface="Verdana"/>
              </a:rPr>
              <a:t>EXTEN</a:t>
            </a:r>
            <a:r>
              <a:rPr sz="1750" spc="-18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50" dirty="0">
                <a:solidFill>
                  <a:srgbClr val="FFFFFF"/>
                </a:solidFill>
                <a:latin typeface="Verdana"/>
                <a:cs typeface="Verdana"/>
              </a:rPr>
              <a:t>44</a:t>
            </a:r>
            <a:r>
              <a:rPr sz="1750" spc="-14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7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5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750" spc="-50" dirty="0">
                <a:solidFill>
                  <a:srgbClr val="FFFFFF"/>
                </a:solidFill>
                <a:latin typeface="Verdana"/>
                <a:cs typeface="Verdana"/>
              </a:rPr>
              <a:t>AGES  </a:t>
            </a:r>
            <a:r>
              <a:rPr sz="1750" spc="-55" dirty="0">
                <a:solidFill>
                  <a:srgbClr val="FFFFFF"/>
                </a:solidFill>
                <a:latin typeface="Verdana"/>
                <a:cs typeface="Verdana"/>
              </a:rPr>
              <a:t>PAPERBACK</a:t>
            </a:r>
            <a:endParaRPr sz="1750">
              <a:latin typeface="Verdana"/>
              <a:cs typeface="Verdana"/>
            </a:endParaRPr>
          </a:p>
          <a:p>
            <a:pPr marL="173990">
              <a:lnSpc>
                <a:spcPct val="100000"/>
              </a:lnSpc>
              <a:spcBef>
                <a:spcPts val="455"/>
              </a:spcBef>
            </a:pPr>
            <a:r>
              <a:rPr sz="1750" spc="-215" dirty="0">
                <a:solidFill>
                  <a:srgbClr val="FFFFFF"/>
                </a:solidFill>
                <a:latin typeface="Verdana"/>
                <a:cs typeface="Verdana"/>
              </a:rPr>
              <a:t>ISB</a:t>
            </a:r>
            <a:r>
              <a:rPr sz="1750" spc="-2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65" dirty="0">
                <a:solidFill>
                  <a:srgbClr val="FFFFFF"/>
                </a:solidFill>
                <a:latin typeface="Verdana"/>
                <a:cs typeface="Verdana"/>
              </a:rPr>
              <a:t>978-88-214-5635-0</a:t>
            </a:r>
            <a:endParaRPr sz="1750">
              <a:latin typeface="Verdana"/>
              <a:cs typeface="Verdana"/>
            </a:endParaRPr>
          </a:p>
          <a:p>
            <a:pPr marL="173990">
              <a:lnSpc>
                <a:spcPct val="100000"/>
              </a:lnSpc>
              <a:spcBef>
                <a:spcPts val="459"/>
              </a:spcBef>
              <a:tabLst>
                <a:tab pos="789940" algn="l"/>
                <a:tab pos="1405255" algn="l"/>
              </a:tabLst>
            </a:pPr>
            <a:r>
              <a:rPr sz="1750" spc="-145" dirty="0">
                <a:solidFill>
                  <a:srgbClr val="FFFFFF"/>
                </a:solidFill>
                <a:latin typeface="Verdana"/>
                <a:cs typeface="Verdana"/>
              </a:rPr>
              <a:t>€</a:t>
            </a:r>
            <a:r>
              <a:rPr sz="17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50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750" spc="-145" dirty="0">
                <a:solidFill>
                  <a:srgbClr val="FFFFFF"/>
                </a:solidFill>
                <a:latin typeface="Verdana"/>
                <a:cs typeface="Verdana"/>
              </a:rPr>
              <a:t>0</a:t>
            </a:r>
            <a:r>
              <a:rPr sz="17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750" spc="-145" dirty="0">
                <a:solidFill>
                  <a:srgbClr val="FFFFFF"/>
                </a:solidFill>
                <a:latin typeface="Verdana"/>
                <a:cs typeface="Verdana"/>
              </a:rPr>
              <a:t>$</a:t>
            </a:r>
            <a:r>
              <a:rPr sz="17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5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sz="1750" spc="-14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r>
              <a:rPr sz="175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750" spc="-145" dirty="0">
                <a:solidFill>
                  <a:srgbClr val="FFFFFF"/>
                </a:solidFill>
                <a:latin typeface="Verdana"/>
                <a:cs typeface="Verdana"/>
              </a:rPr>
              <a:t>£</a:t>
            </a:r>
            <a:r>
              <a:rPr sz="17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-150" dirty="0">
                <a:solidFill>
                  <a:srgbClr val="FFFFFF"/>
                </a:solidFill>
                <a:latin typeface="Verdana"/>
                <a:cs typeface="Verdana"/>
              </a:rPr>
              <a:t>60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2200" b="1" spc="-425" dirty="0">
                <a:solidFill>
                  <a:srgbClr val="AA263D"/>
                </a:solidFill>
                <a:latin typeface="Tahoma"/>
                <a:cs typeface="Tahoma"/>
              </a:rPr>
              <a:t>FULL</a:t>
            </a:r>
            <a:r>
              <a:rPr sz="2200" b="1" spc="-125" dirty="0">
                <a:solidFill>
                  <a:srgbClr val="AA263D"/>
                </a:solidFill>
                <a:latin typeface="Tahoma"/>
                <a:cs typeface="Tahoma"/>
              </a:rPr>
              <a:t> </a:t>
            </a:r>
            <a:r>
              <a:rPr sz="2200" b="1" spc="-245" dirty="0">
                <a:solidFill>
                  <a:srgbClr val="AA263D"/>
                </a:solidFill>
                <a:latin typeface="Tahoma"/>
                <a:cs typeface="Tahoma"/>
              </a:rPr>
              <a:t>COLOR</a:t>
            </a:r>
            <a:endParaRPr sz="2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64816" y="675930"/>
            <a:ext cx="5219700" cy="6831965"/>
            <a:chOff x="1364816" y="675930"/>
            <a:chExt cx="5219700" cy="6831965"/>
          </a:xfrm>
        </p:grpSpPr>
        <p:sp>
          <p:nvSpPr>
            <p:cNvPr id="4" name="object 4"/>
            <p:cNvSpPr/>
            <p:nvPr/>
          </p:nvSpPr>
          <p:spPr>
            <a:xfrm>
              <a:off x="1364816" y="675930"/>
              <a:ext cx="5219700" cy="6831965"/>
            </a:xfrm>
            <a:custGeom>
              <a:avLst/>
              <a:gdLst/>
              <a:ahLst/>
              <a:cxnLst/>
              <a:rect l="l" t="t" r="r" b="b"/>
              <a:pathLst>
                <a:path w="5219700" h="6831965">
                  <a:moveTo>
                    <a:pt x="4604537" y="0"/>
                  </a:moveTo>
                  <a:lnTo>
                    <a:pt x="0" y="443369"/>
                  </a:lnTo>
                  <a:lnTo>
                    <a:pt x="615137" y="6831863"/>
                  </a:lnTo>
                  <a:lnTo>
                    <a:pt x="5219674" y="6388493"/>
                  </a:lnTo>
                  <a:lnTo>
                    <a:pt x="4604537" y="0"/>
                  </a:lnTo>
                  <a:close/>
                </a:path>
              </a:pathLst>
            </a:custGeom>
            <a:solidFill>
              <a:srgbClr val="AA26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7305" y="790588"/>
              <a:ext cx="3288943" cy="656770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 rot="15900000">
            <a:off x="-734183" y="3612711"/>
            <a:ext cx="6042497" cy="1221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620"/>
              </a:lnSpc>
            </a:pPr>
            <a:r>
              <a:rPr sz="9600" b="1" spc="-2420" dirty="0">
                <a:solidFill>
                  <a:srgbClr val="B64750"/>
                </a:solidFill>
                <a:latin typeface="Verdana"/>
                <a:cs typeface="Verdana"/>
              </a:rPr>
              <a:t>UN</a:t>
            </a:r>
            <a:r>
              <a:rPr sz="9600" b="1" spc="-1739" dirty="0">
                <a:solidFill>
                  <a:srgbClr val="B64750"/>
                </a:solidFill>
                <a:latin typeface="Verdana"/>
                <a:cs typeface="Verdana"/>
              </a:rPr>
              <a:t>I</a:t>
            </a:r>
            <a:r>
              <a:rPr sz="9600" b="1" spc="-1760" dirty="0">
                <a:solidFill>
                  <a:srgbClr val="B64750"/>
                </a:solidFill>
                <a:latin typeface="Verdana"/>
                <a:cs typeface="Verdana"/>
              </a:rPr>
              <a:t>G</a:t>
            </a:r>
            <a:r>
              <a:rPr sz="14400" b="1" spc="-3150" baseline="1157" dirty="0">
                <a:solidFill>
                  <a:srgbClr val="B64750"/>
                </a:solidFill>
                <a:latin typeface="Verdana"/>
                <a:cs typeface="Verdana"/>
              </a:rPr>
              <a:t>A</a:t>
            </a:r>
            <a:r>
              <a:rPr sz="14400" b="1" spc="-3007" baseline="1157" dirty="0">
                <a:solidFill>
                  <a:srgbClr val="B64750"/>
                </a:solidFill>
                <a:latin typeface="Verdana"/>
                <a:cs typeface="Verdana"/>
              </a:rPr>
              <a:t>S</a:t>
            </a:r>
            <a:r>
              <a:rPr sz="14400" b="1" spc="-3712" baseline="1446" dirty="0">
                <a:solidFill>
                  <a:srgbClr val="B64750"/>
                </a:solidFill>
                <a:latin typeface="Verdana"/>
                <a:cs typeface="Verdana"/>
              </a:rPr>
              <a:t>T</a:t>
            </a:r>
            <a:r>
              <a:rPr sz="14400" b="1" spc="-4545" baseline="1446" dirty="0">
                <a:solidFill>
                  <a:srgbClr val="B64750"/>
                </a:solidFill>
                <a:latin typeface="Verdana"/>
                <a:cs typeface="Verdana"/>
              </a:rPr>
              <a:t>R</a:t>
            </a:r>
            <a:r>
              <a:rPr sz="14400" b="1" spc="-2227" baseline="2025" dirty="0">
                <a:solidFill>
                  <a:srgbClr val="B64750"/>
                </a:solidFill>
                <a:latin typeface="Verdana"/>
                <a:cs typeface="Verdana"/>
              </a:rPr>
              <a:t>O</a:t>
            </a:r>
            <a:endParaRPr sz="14400" baseline="2025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 rot="18000000">
            <a:off x="3912896" y="6341980"/>
            <a:ext cx="37722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 rot="18360000">
            <a:off x="3924150" y="6323926"/>
            <a:ext cx="38875" cy="2920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29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 rot="18840000">
            <a:off x="3940071" y="6304775"/>
            <a:ext cx="38875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 rot="19200000">
            <a:off x="3956485" y="6290208"/>
            <a:ext cx="38100" cy="2920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29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 rot="19680000">
            <a:off x="3974984" y="6277203"/>
            <a:ext cx="37722" cy="2920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29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 rot="19980000">
            <a:off x="3991186" y="6268866"/>
            <a:ext cx="32781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 rot="20160000">
            <a:off x="4002594" y="6262697"/>
            <a:ext cx="37722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 rot="20700000">
            <a:off x="4023301" y="6255409"/>
            <a:ext cx="37722" cy="2920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29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 rot="21240000">
            <a:off x="4046867" y="6250372"/>
            <a:ext cx="42216" cy="2920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29"/>
              </a:lnSpc>
              <a:spcBef>
                <a:spcPts val="5"/>
              </a:spcBef>
            </a:pPr>
            <a:r>
              <a:rPr sz="2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 rot="21540000">
            <a:off x="4073374" y="6247997"/>
            <a:ext cx="36632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 rot="240000">
            <a:off x="4093311" y="6249034"/>
            <a:ext cx="37722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 rot="780000">
            <a:off x="4115637" y="6253202"/>
            <a:ext cx="36632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 rot="1080000">
            <a:off x="4134295" y="6258636"/>
            <a:ext cx="3887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 rot="1620000">
            <a:off x="4160036" y="6270414"/>
            <a:ext cx="37722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 rot="2100000">
            <a:off x="4179013" y="6282251"/>
            <a:ext cx="37722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 rot="2400000">
            <a:off x="4195356" y="6294731"/>
            <a:ext cx="36988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 rot="2760000">
            <a:off x="4208977" y="6305119"/>
            <a:ext cx="32781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 rot="3060000">
            <a:off x="4217043" y="6317706"/>
            <a:ext cx="3887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 rot="3420000">
            <a:off x="4230508" y="6336140"/>
            <a:ext cx="37722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 rot="3900000">
            <a:off x="4240685" y="6356423"/>
            <a:ext cx="3810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 rot="4260000">
            <a:off x="4248538" y="6375020"/>
            <a:ext cx="36988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 rot="4620000">
            <a:off x="4254176" y="6393909"/>
            <a:ext cx="36632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 rot="5100000">
            <a:off x="4256914" y="6420035"/>
            <a:ext cx="3810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242760" y="6432455"/>
            <a:ext cx="66675" cy="46990"/>
          </a:xfrm>
          <a:prstGeom prst="rect">
            <a:avLst/>
          </a:prstGeom>
        </p:spPr>
        <p:txBody>
          <a:bodyPr vert="vert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00" b="1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 rot="5820000">
            <a:off x="4257924" y="6456188"/>
            <a:ext cx="3302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 rot="6180000">
            <a:off x="4252215" y="6476483"/>
            <a:ext cx="37722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 rot="6660000">
            <a:off x="4244398" y="6498937"/>
            <a:ext cx="3887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 rot="7020000">
            <a:off x="4235508" y="6518956"/>
            <a:ext cx="37722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 rot="7500000">
            <a:off x="4224595" y="6537485"/>
            <a:ext cx="36988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 rot="7800000">
            <a:off x="4211504" y="6553294"/>
            <a:ext cx="3810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 rot="8160000">
            <a:off x="4198501" y="6567727"/>
            <a:ext cx="36988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 rot="8460000">
            <a:off x="4188587" y="6577464"/>
            <a:ext cx="3302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 rot="8820000">
            <a:off x="4169300" y="6589435"/>
            <a:ext cx="37722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 rot="9120000">
            <a:off x="4157015" y="6597314"/>
            <a:ext cx="33020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 rot="9660000">
            <a:off x="4133165" y="6605963"/>
            <a:ext cx="38875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 rot="10020000">
            <a:off x="4112862" y="6612151"/>
            <a:ext cx="37722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 rot="10380000">
            <a:off x="4095169" y="6615342"/>
            <a:ext cx="34971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 rot="10680000">
            <a:off x="4076199" y="6615856"/>
            <a:ext cx="36988" cy="2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"/>
              </a:lnSpc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 rot="11100000">
            <a:off x="4055299" y="6615225"/>
            <a:ext cx="37722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 rot="11640000">
            <a:off x="4031872" y="6612175"/>
            <a:ext cx="38875" cy="2920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29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 rot="11940000">
            <a:off x="4012442" y="6605487"/>
            <a:ext cx="36632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 rot="12300000">
            <a:off x="3992984" y="6597895"/>
            <a:ext cx="37722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 rot="12780000">
            <a:off x="3974711" y="6587532"/>
            <a:ext cx="36988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 rot="13140000">
            <a:off x="3958667" y="6576004"/>
            <a:ext cx="36988" cy="2920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29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 rot="13440000">
            <a:off x="3943248" y="6562144"/>
            <a:ext cx="37722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 rot="13920000">
            <a:off x="3927340" y="6544725"/>
            <a:ext cx="38875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 rot="14280000">
            <a:off x="3916390" y="6527803"/>
            <a:ext cx="36988" cy="2920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29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 rot="14760000">
            <a:off x="3904876" y="6507817"/>
            <a:ext cx="38875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 rot="15120000">
            <a:off x="3896571" y="6485772"/>
            <a:ext cx="38875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 rot="15480000">
            <a:off x="3895757" y="6469326"/>
            <a:ext cx="33020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 rot="15840000">
            <a:off x="3890208" y="6453864"/>
            <a:ext cx="38100" cy="2920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29"/>
              </a:lnSpc>
              <a:spcBef>
                <a:spcPts val="5"/>
              </a:spcBef>
            </a:pPr>
            <a:r>
              <a:rPr sz="2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875056" y="6431257"/>
            <a:ext cx="66040" cy="36830"/>
          </a:xfrm>
          <a:prstGeom prst="rect">
            <a:avLst/>
          </a:prstGeom>
        </p:spPr>
        <p:txBody>
          <a:bodyPr vert="vert270" wrap="square" lIns="0" tIns="184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2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 rot="16500000">
            <a:off x="3891350" y="6418256"/>
            <a:ext cx="34366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 rot="16680000">
            <a:off x="3892734" y="6405295"/>
            <a:ext cx="34366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 rot="17040000">
            <a:off x="3895911" y="6391023"/>
            <a:ext cx="34366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 rot="17220000">
            <a:off x="3899153" y="6378128"/>
            <a:ext cx="34366" cy="29209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29"/>
              </a:lnSpc>
              <a:spcBef>
                <a:spcPts val="5"/>
              </a:spcBef>
            </a:pPr>
            <a:r>
              <a:rPr sz="2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 rot="17520000">
            <a:off x="3905767" y="6363001"/>
            <a:ext cx="32335" cy="298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ts val="235"/>
              </a:lnSpc>
              <a:spcBef>
                <a:spcPts val="5"/>
              </a:spcBef>
            </a:pPr>
            <a:r>
              <a:rPr sz="2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 rot="21300000">
            <a:off x="4345045" y="6203315"/>
            <a:ext cx="872976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7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Coordinamento</a:t>
            </a:r>
            <a:r>
              <a:rPr sz="7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125" spc="-112" baseline="3703" dirty="0">
                <a:solidFill>
                  <a:srgbClr val="FFFFFF"/>
                </a:solidFill>
                <a:latin typeface="Microsoft Sans Serif"/>
                <a:cs typeface="Microsoft Sans Serif"/>
              </a:rPr>
              <a:t>Nazionale</a:t>
            </a:r>
            <a:endParaRPr sz="1125" baseline="3703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 rot="21300000">
            <a:off x="4357598" y="6351446"/>
            <a:ext cx="623764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7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Docenti</a:t>
            </a:r>
            <a:r>
              <a:rPr sz="7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Universitari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 rot="21300000">
            <a:off x="4370870" y="6485201"/>
            <a:ext cx="671462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0"/>
              </a:lnSpc>
            </a:pPr>
            <a:r>
              <a:rPr sz="75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di</a:t>
            </a:r>
            <a:r>
              <a:rPr sz="7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Gastroenterologia</a:t>
            </a:r>
            <a:endParaRPr sz="75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 rot="21300000">
            <a:off x="3912749" y="6726706"/>
            <a:ext cx="1365648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0"/>
              </a:lnSpc>
            </a:pPr>
            <a:r>
              <a:rPr sz="7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EDITRICE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7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GASTROENTEROLOGICA</a:t>
            </a:r>
            <a:r>
              <a:rPr sz="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20" baseline="3968" dirty="0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1050" spc="-352" baseline="3968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1050" spc="-165" baseline="7936" dirty="0">
                <a:solidFill>
                  <a:srgbClr val="FFFFFF"/>
                </a:solidFill>
                <a:latin typeface="Microsoft Sans Serif"/>
                <a:cs typeface="Microsoft Sans Serif"/>
              </a:rPr>
              <a:t>ALIANA</a:t>
            </a:r>
            <a:endParaRPr sz="1050" baseline="7936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 txBox="1"/>
          <p:nvPr/>
        </p:nvSpPr>
        <p:spPr>
          <a:xfrm rot="21300000">
            <a:off x="2693650" y="1420221"/>
            <a:ext cx="2756272" cy="60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75"/>
              </a:lnSpc>
            </a:pPr>
            <a:r>
              <a:rPr sz="4750" b="1" spc="-965" dirty="0">
                <a:solidFill>
                  <a:srgbClr val="FFFFFF"/>
                </a:solidFill>
                <a:latin typeface="Verdana"/>
                <a:cs typeface="Verdana"/>
              </a:rPr>
              <a:t>DIGES</a:t>
            </a:r>
            <a:r>
              <a:rPr sz="7125" b="1" spc="-1447" baseline="1169" dirty="0">
                <a:solidFill>
                  <a:srgbClr val="FFFFFF"/>
                </a:solidFill>
                <a:latin typeface="Verdana"/>
                <a:cs typeface="Verdana"/>
              </a:rPr>
              <a:t>TIVE</a:t>
            </a:r>
            <a:endParaRPr sz="7125" baseline="1169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300000">
            <a:off x="2741896" y="1958447"/>
            <a:ext cx="2534402" cy="606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775"/>
              </a:lnSpc>
            </a:pPr>
            <a:r>
              <a:rPr sz="4750" b="1" spc="-944" dirty="0">
                <a:solidFill>
                  <a:srgbClr val="FFFFFF"/>
                </a:solidFill>
                <a:latin typeface="Verdana"/>
                <a:cs typeface="Verdana"/>
              </a:rPr>
              <a:t>DISEASES</a:t>
            </a:r>
            <a:endParaRPr sz="47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300000">
            <a:off x="4673161" y="2615628"/>
            <a:ext cx="891921" cy="12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0"/>
              </a:lnSpc>
            </a:pPr>
            <a:r>
              <a:rPr sz="1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2022-2025</a:t>
            </a:r>
            <a:r>
              <a:rPr sz="1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500" spc="-157" baseline="2777" dirty="0">
                <a:solidFill>
                  <a:srgbClr val="FFFFFF"/>
                </a:solidFill>
                <a:latin typeface="Microsoft Sans Serif"/>
                <a:cs typeface="Microsoft Sans Serif"/>
              </a:rPr>
              <a:t>Edition</a:t>
            </a:r>
            <a:endParaRPr sz="1500" baseline="2777">
              <a:latin typeface="Microsoft Sans Serif"/>
              <a:cs typeface="Microsoft Sans Serif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2869387" y="2764282"/>
            <a:ext cx="2992120" cy="3294379"/>
            <a:chOff x="2869387" y="2764282"/>
            <a:chExt cx="2992120" cy="3294379"/>
          </a:xfrm>
        </p:grpSpPr>
        <p:pic>
          <p:nvPicPr>
            <p:cNvPr id="72" name="object 7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9387" y="2764282"/>
              <a:ext cx="2991497" cy="329436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189" y="4757845"/>
              <a:ext cx="620336" cy="9986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1614" y="3831348"/>
              <a:ext cx="150495" cy="941743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4067148" y="4909712"/>
              <a:ext cx="371475" cy="210820"/>
            </a:xfrm>
            <a:custGeom>
              <a:avLst/>
              <a:gdLst/>
              <a:ahLst/>
              <a:cxnLst/>
              <a:rect l="l" t="t" r="r" b="b"/>
              <a:pathLst>
                <a:path w="371475" h="210820">
                  <a:moveTo>
                    <a:pt x="357136" y="0"/>
                  </a:moveTo>
                  <a:lnTo>
                    <a:pt x="0" y="145160"/>
                  </a:lnTo>
                  <a:lnTo>
                    <a:pt x="19456" y="185686"/>
                  </a:lnTo>
                  <a:lnTo>
                    <a:pt x="25296" y="194386"/>
                  </a:lnTo>
                  <a:lnTo>
                    <a:pt x="29692" y="199037"/>
                  </a:lnTo>
                  <a:lnTo>
                    <a:pt x="34851" y="201217"/>
                  </a:lnTo>
                  <a:lnTo>
                    <a:pt x="42976" y="202501"/>
                  </a:lnTo>
                  <a:lnTo>
                    <a:pt x="82978" y="210709"/>
                  </a:lnTo>
                  <a:lnTo>
                    <a:pt x="150308" y="197336"/>
                  </a:lnTo>
                  <a:lnTo>
                    <a:pt x="208711" y="169583"/>
                  </a:lnTo>
                  <a:lnTo>
                    <a:pt x="275686" y="133009"/>
                  </a:lnTo>
                  <a:lnTo>
                    <a:pt x="326428" y="99059"/>
                  </a:lnTo>
                  <a:lnTo>
                    <a:pt x="358919" y="72435"/>
                  </a:lnTo>
                  <a:lnTo>
                    <a:pt x="371144" y="57835"/>
                  </a:lnTo>
                  <a:lnTo>
                    <a:pt x="369743" y="44844"/>
                  </a:lnTo>
                  <a:lnTo>
                    <a:pt x="364840" y="25403"/>
                  </a:lnTo>
                  <a:lnTo>
                    <a:pt x="357136" y="0"/>
                  </a:lnTo>
                  <a:close/>
                </a:path>
              </a:pathLst>
            </a:custGeom>
            <a:solidFill>
              <a:srgbClr val="0C6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67135" y="4909694"/>
              <a:ext cx="371475" cy="204470"/>
            </a:xfrm>
            <a:custGeom>
              <a:avLst/>
              <a:gdLst/>
              <a:ahLst/>
              <a:cxnLst/>
              <a:rect l="l" t="t" r="r" b="b"/>
              <a:pathLst>
                <a:path w="371475" h="204470">
                  <a:moveTo>
                    <a:pt x="357161" y="0"/>
                  </a:moveTo>
                  <a:lnTo>
                    <a:pt x="0" y="145160"/>
                  </a:lnTo>
                  <a:lnTo>
                    <a:pt x="19468" y="185724"/>
                  </a:lnTo>
                  <a:lnTo>
                    <a:pt x="24929" y="194119"/>
                  </a:lnTo>
                  <a:lnTo>
                    <a:pt x="36283" y="200799"/>
                  </a:lnTo>
                  <a:lnTo>
                    <a:pt x="39522" y="202057"/>
                  </a:lnTo>
                  <a:lnTo>
                    <a:pt x="54919" y="204182"/>
                  </a:lnTo>
                  <a:lnTo>
                    <a:pt x="88633" y="204222"/>
                  </a:lnTo>
                  <a:lnTo>
                    <a:pt x="140949" y="195184"/>
                  </a:lnTo>
                  <a:lnTo>
                    <a:pt x="208698" y="169621"/>
                  </a:lnTo>
                  <a:lnTo>
                    <a:pt x="275695" y="133045"/>
                  </a:lnTo>
                  <a:lnTo>
                    <a:pt x="326447" y="99091"/>
                  </a:lnTo>
                  <a:lnTo>
                    <a:pt x="358939" y="72462"/>
                  </a:lnTo>
                  <a:lnTo>
                    <a:pt x="371157" y="57861"/>
                  </a:lnTo>
                  <a:lnTo>
                    <a:pt x="371029" y="52088"/>
                  </a:lnTo>
                  <a:lnTo>
                    <a:pt x="360451" y="10058"/>
                  </a:lnTo>
                  <a:lnTo>
                    <a:pt x="357161" y="0"/>
                  </a:lnTo>
                  <a:close/>
                </a:path>
              </a:pathLst>
            </a:custGeom>
            <a:solidFill>
              <a:srgbClr val="01609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67141" y="4909691"/>
              <a:ext cx="364490" cy="199390"/>
            </a:xfrm>
            <a:custGeom>
              <a:avLst/>
              <a:gdLst/>
              <a:ahLst/>
              <a:cxnLst/>
              <a:rect l="l" t="t" r="r" b="b"/>
              <a:pathLst>
                <a:path w="364489" h="199389">
                  <a:moveTo>
                    <a:pt x="357154" y="0"/>
                  </a:moveTo>
                  <a:lnTo>
                    <a:pt x="0" y="145157"/>
                  </a:lnTo>
                  <a:lnTo>
                    <a:pt x="19473" y="185712"/>
                  </a:lnTo>
                  <a:lnTo>
                    <a:pt x="24934" y="194119"/>
                  </a:lnTo>
                  <a:lnTo>
                    <a:pt x="33418" y="199110"/>
                  </a:lnTo>
                  <a:lnTo>
                    <a:pt x="33062" y="197446"/>
                  </a:lnTo>
                  <a:lnTo>
                    <a:pt x="32884" y="195592"/>
                  </a:lnTo>
                  <a:lnTo>
                    <a:pt x="73194" y="159642"/>
                  </a:lnTo>
                  <a:lnTo>
                    <a:pt x="166463" y="144860"/>
                  </a:lnTo>
                  <a:lnTo>
                    <a:pt x="213581" y="136912"/>
                  </a:lnTo>
                  <a:lnTo>
                    <a:pt x="250601" y="125755"/>
                  </a:lnTo>
                  <a:lnTo>
                    <a:pt x="298656" y="101773"/>
                  </a:lnTo>
                  <a:lnTo>
                    <a:pt x="333176" y="69570"/>
                  </a:lnTo>
                  <a:lnTo>
                    <a:pt x="342821" y="55765"/>
                  </a:lnTo>
                  <a:lnTo>
                    <a:pt x="351386" y="43803"/>
                  </a:lnTo>
                  <a:lnTo>
                    <a:pt x="358520" y="32807"/>
                  </a:lnTo>
                  <a:lnTo>
                    <a:pt x="363869" y="21901"/>
                  </a:lnTo>
                  <a:lnTo>
                    <a:pt x="360443" y="10058"/>
                  </a:lnTo>
                  <a:lnTo>
                    <a:pt x="357154" y="0"/>
                  </a:lnTo>
                  <a:close/>
                </a:path>
              </a:pathLst>
            </a:custGeom>
            <a:solidFill>
              <a:srgbClr val="0C668D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43504" y="4757484"/>
              <a:ext cx="384810" cy="354965"/>
            </a:xfrm>
            <a:custGeom>
              <a:avLst/>
              <a:gdLst/>
              <a:ahLst/>
              <a:cxnLst/>
              <a:rect l="l" t="t" r="r" b="b"/>
              <a:pathLst>
                <a:path w="384810" h="354964">
                  <a:moveTo>
                    <a:pt x="331963" y="0"/>
                  </a:moveTo>
                  <a:lnTo>
                    <a:pt x="326121" y="63"/>
                  </a:lnTo>
                  <a:lnTo>
                    <a:pt x="297618" y="3501"/>
                  </a:lnTo>
                  <a:lnTo>
                    <a:pt x="269972" y="10675"/>
                  </a:lnTo>
                  <a:lnTo>
                    <a:pt x="244705" y="18196"/>
                  </a:lnTo>
                  <a:lnTo>
                    <a:pt x="223339" y="22669"/>
                  </a:lnTo>
                  <a:lnTo>
                    <a:pt x="155331" y="27892"/>
                  </a:lnTo>
                  <a:lnTo>
                    <a:pt x="111575" y="37010"/>
                  </a:lnTo>
                  <a:lnTo>
                    <a:pt x="72768" y="55194"/>
                  </a:lnTo>
                  <a:lnTo>
                    <a:pt x="46560" y="86442"/>
                  </a:lnTo>
                  <a:lnTo>
                    <a:pt x="23599" y="135540"/>
                  </a:lnTo>
                  <a:lnTo>
                    <a:pt x="7031" y="192879"/>
                  </a:lnTo>
                  <a:lnTo>
                    <a:pt x="0" y="248845"/>
                  </a:lnTo>
                  <a:lnTo>
                    <a:pt x="5649" y="293827"/>
                  </a:lnTo>
                  <a:lnTo>
                    <a:pt x="25662" y="330492"/>
                  </a:lnTo>
                  <a:lnTo>
                    <a:pt x="56916" y="354365"/>
                  </a:lnTo>
                  <a:lnTo>
                    <a:pt x="66609" y="354723"/>
                  </a:lnTo>
                  <a:lnTo>
                    <a:pt x="63896" y="353704"/>
                  </a:lnTo>
                  <a:lnTo>
                    <a:pt x="57954" y="350083"/>
                  </a:lnTo>
                  <a:lnTo>
                    <a:pt x="52078" y="343016"/>
                  </a:lnTo>
                  <a:lnTo>
                    <a:pt x="49565" y="331660"/>
                  </a:lnTo>
                  <a:lnTo>
                    <a:pt x="55682" y="318358"/>
                  </a:lnTo>
                  <a:lnTo>
                    <a:pt x="89824" y="297741"/>
                  </a:lnTo>
                  <a:lnTo>
                    <a:pt x="138490" y="288478"/>
                  </a:lnTo>
                  <a:lnTo>
                    <a:pt x="183093" y="282962"/>
                  </a:lnTo>
                  <a:lnTo>
                    <a:pt x="230211" y="275017"/>
                  </a:lnTo>
                  <a:lnTo>
                    <a:pt x="267231" y="263867"/>
                  </a:lnTo>
                  <a:lnTo>
                    <a:pt x="315286" y="239879"/>
                  </a:lnTo>
                  <a:lnTo>
                    <a:pt x="349806" y="207670"/>
                  </a:lnTo>
                  <a:lnTo>
                    <a:pt x="374063" y="172743"/>
                  </a:lnTo>
                  <a:lnTo>
                    <a:pt x="384604" y="139674"/>
                  </a:lnTo>
                  <a:lnTo>
                    <a:pt x="383554" y="118946"/>
                  </a:lnTo>
                  <a:lnTo>
                    <a:pt x="380750" y="95967"/>
                  </a:lnTo>
                  <a:lnTo>
                    <a:pt x="378278" y="70083"/>
                  </a:lnTo>
                  <a:lnTo>
                    <a:pt x="375567" y="26644"/>
                  </a:lnTo>
                  <a:lnTo>
                    <a:pt x="344243" y="2438"/>
                  </a:lnTo>
                  <a:lnTo>
                    <a:pt x="338224" y="774"/>
                  </a:lnTo>
                  <a:lnTo>
                    <a:pt x="331963" y="0"/>
                  </a:lnTo>
                  <a:close/>
                </a:path>
              </a:pathLst>
            </a:custGeom>
            <a:solidFill>
              <a:srgbClr val="0C66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76389" y="4759926"/>
              <a:ext cx="351790" cy="352425"/>
            </a:xfrm>
            <a:custGeom>
              <a:avLst/>
              <a:gdLst/>
              <a:ahLst/>
              <a:cxnLst/>
              <a:rect l="l" t="t" r="r" b="b"/>
              <a:pathLst>
                <a:path w="351789" h="352425">
                  <a:moveTo>
                    <a:pt x="311359" y="0"/>
                  </a:moveTo>
                  <a:lnTo>
                    <a:pt x="316918" y="40647"/>
                  </a:lnTo>
                  <a:lnTo>
                    <a:pt x="319062" y="88749"/>
                  </a:lnTo>
                  <a:lnTo>
                    <a:pt x="313703" y="136058"/>
                  </a:lnTo>
                  <a:lnTo>
                    <a:pt x="296753" y="174330"/>
                  </a:lnTo>
                  <a:lnTo>
                    <a:pt x="224935" y="211975"/>
                  </a:lnTo>
                  <a:lnTo>
                    <a:pt x="173352" y="225221"/>
                  </a:lnTo>
                  <a:lnTo>
                    <a:pt x="119707" y="237437"/>
                  </a:lnTo>
                  <a:lnTo>
                    <a:pt x="70558" y="250570"/>
                  </a:lnTo>
                  <a:lnTo>
                    <a:pt x="32037" y="266677"/>
                  </a:lnTo>
                  <a:lnTo>
                    <a:pt x="6113" y="299419"/>
                  </a:lnTo>
                  <a:lnTo>
                    <a:pt x="0" y="335766"/>
                  </a:lnTo>
                  <a:lnTo>
                    <a:pt x="10328" y="345211"/>
                  </a:lnTo>
                  <a:lnTo>
                    <a:pt x="17287" y="350083"/>
                  </a:lnTo>
                  <a:lnTo>
                    <a:pt x="24031" y="351924"/>
                  </a:lnTo>
                  <a:lnTo>
                    <a:pt x="33708" y="352276"/>
                  </a:lnTo>
                  <a:lnTo>
                    <a:pt x="31011" y="351263"/>
                  </a:lnTo>
                  <a:lnTo>
                    <a:pt x="25069" y="347642"/>
                  </a:lnTo>
                  <a:lnTo>
                    <a:pt x="19193" y="340575"/>
                  </a:lnTo>
                  <a:lnTo>
                    <a:pt x="16680" y="329219"/>
                  </a:lnTo>
                  <a:lnTo>
                    <a:pt x="22797" y="315917"/>
                  </a:lnTo>
                  <a:lnTo>
                    <a:pt x="37689" y="304292"/>
                  </a:lnTo>
                  <a:lnTo>
                    <a:pt x="56939" y="295300"/>
                  </a:lnTo>
                  <a:lnTo>
                    <a:pt x="76129" y="289900"/>
                  </a:lnTo>
                  <a:lnTo>
                    <a:pt x="150208" y="280521"/>
                  </a:lnTo>
                  <a:lnTo>
                    <a:pt x="197326" y="272576"/>
                  </a:lnTo>
                  <a:lnTo>
                    <a:pt x="234346" y="261426"/>
                  </a:lnTo>
                  <a:lnTo>
                    <a:pt x="282426" y="237419"/>
                  </a:lnTo>
                  <a:lnTo>
                    <a:pt x="316921" y="205229"/>
                  </a:lnTo>
                  <a:lnTo>
                    <a:pt x="341178" y="170302"/>
                  </a:lnTo>
                  <a:lnTo>
                    <a:pt x="351719" y="137233"/>
                  </a:lnTo>
                  <a:lnTo>
                    <a:pt x="350669" y="116504"/>
                  </a:lnTo>
                  <a:lnTo>
                    <a:pt x="347864" y="93526"/>
                  </a:lnTo>
                  <a:lnTo>
                    <a:pt x="345393" y="67642"/>
                  </a:lnTo>
                  <a:lnTo>
                    <a:pt x="345344" y="38198"/>
                  </a:lnTo>
                  <a:lnTo>
                    <a:pt x="342682" y="24203"/>
                  </a:lnTo>
                  <a:lnTo>
                    <a:pt x="335195" y="13192"/>
                  </a:lnTo>
                  <a:lnTo>
                    <a:pt x="324286" y="5133"/>
                  </a:lnTo>
                  <a:lnTo>
                    <a:pt x="311359" y="0"/>
                  </a:lnTo>
                  <a:close/>
                </a:path>
              </a:pathLst>
            </a:custGeom>
            <a:solidFill>
              <a:srgbClr val="016090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58850" y="4775481"/>
              <a:ext cx="313690" cy="243840"/>
            </a:xfrm>
            <a:custGeom>
              <a:avLst/>
              <a:gdLst/>
              <a:ahLst/>
              <a:cxnLst/>
              <a:rect l="l" t="t" r="r" b="b"/>
              <a:pathLst>
                <a:path w="313689" h="243839">
                  <a:moveTo>
                    <a:pt x="278778" y="0"/>
                  </a:moveTo>
                  <a:lnTo>
                    <a:pt x="250320" y="7240"/>
                  </a:lnTo>
                  <a:lnTo>
                    <a:pt x="218991" y="19130"/>
                  </a:lnTo>
                  <a:lnTo>
                    <a:pt x="189706" y="27650"/>
                  </a:lnTo>
                  <a:lnTo>
                    <a:pt x="160353" y="30480"/>
                  </a:lnTo>
                  <a:lnTo>
                    <a:pt x="127528" y="33232"/>
                  </a:lnTo>
                  <a:lnTo>
                    <a:pt x="94181" y="39755"/>
                  </a:lnTo>
                  <a:lnTo>
                    <a:pt x="63265" y="53901"/>
                  </a:lnTo>
                  <a:lnTo>
                    <a:pt x="38058" y="84446"/>
                  </a:lnTo>
                  <a:lnTo>
                    <a:pt x="14204" y="134719"/>
                  </a:lnTo>
                  <a:lnTo>
                    <a:pt x="0" y="189138"/>
                  </a:lnTo>
                  <a:lnTo>
                    <a:pt x="3740" y="232120"/>
                  </a:lnTo>
                  <a:lnTo>
                    <a:pt x="15602" y="243495"/>
                  </a:lnTo>
                  <a:lnTo>
                    <a:pt x="32361" y="232495"/>
                  </a:lnTo>
                  <a:lnTo>
                    <a:pt x="63552" y="209703"/>
                  </a:lnTo>
                  <a:lnTo>
                    <a:pt x="118713" y="185702"/>
                  </a:lnTo>
                  <a:lnTo>
                    <a:pt x="229911" y="154674"/>
                  </a:lnTo>
                  <a:lnTo>
                    <a:pt x="266013" y="137772"/>
                  </a:lnTo>
                  <a:lnTo>
                    <a:pt x="307118" y="78641"/>
                  </a:lnTo>
                  <a:lnTo>
                    <a:pt x="313377" y="48842"/>
                  </a:lnTo>
                  <a:lnTo>
                    <a:pt x="310679" y="23798"/>
                  </a:lnTo>
                  <a:lnTo>
                    <a:pt x="299523" y="5412"/>
                  </a:lnTo>
                  <a:lnTo>
                    <a:pt x="278778" y="0"/>
                  </a:lnTo>
                  <a:close/>
                </a:path>
              </a:pathLst>
            </a:custGeom>
            <a:solidFill>
              <a:srgbClr val="0C668D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9919" y="3019022"/>
              <a:ext cx="460834" cy="321322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91498" y="38189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65" y="266"/>
                  </a:lnTo>
                  <a:lnTo>
                    <a:pt x="304" y="254"/>
                  </a:lnTo>
                  <a:lnTo>
                    <a:pt x="165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4E4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3" name="object 83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84" name="object 84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87" name="object 87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90" name="object 90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2" name="object 92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93" name="object 93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5" name="object 95"/>
          <p:cNvGrpSpPr/>
          <p:nvPr/>
        </p:nvGrpSpPr>
        <p:grpSpPr>
          <a:xfrm>
            <a:off x="2863038" y="5"/>
            <a:ext cx="8362950" cy="8093709"/>
            <a:chOff x="2863038" y="5"/>
            <a:chExt cx="8362950" cy="8093709"/>
          </a:xfrm>
        </p:grpSpPr>
        <p:sp>
          <p:nvSpPr>
            <p:cNvPr id="96" name="object 96"/>
            <p:cNvSpPr/>
            <p:nvPr/>
          </p:nvSpPr>
          <p:spPr>
            <a:xfrm>
              <a:off x="4233976" y="5164530"/>
              <a:ext cx="429895" cy="363220"/>
            </a:xfrm>
            <a:custGeom>
              <a:avLst/>
              <a:gdLst/>
              <a:ahLst/>
              <a:cxnLst/>
              <a:rect l="l" t="t" r="r" b="b"/>
              <a:pathLst>
                <a:path w="429895" h="363220">
                  <a:moveTo>
                    <a:pt x="225196" y="357060"/>
                  </a:moveTo>
                  <a:lnTo>
                    <a:pt x="223520" y="355155"/>
                  </a:lnTo>
                  <a:lnTo>
                    <a:pt x="221297" y="355028"/>
                  </a:lnTo>
                  <a:lnTo>
                    <a:pt x="175882" y="343281"/>
                  </a:lnTo>
                  <a:lnTo>
                    <a:pt x="137706" y="321119"/>
                  </a:lnTo>
                  <a:lnTo>
                    <a:pt x="111302" y="299554"/>
                  </a:lnTo>
                  <a:lnTo>
                    <a:pt x="99733" y="287985"/>
                  </a:lnTo>
                  <a:lnTo>
                    <a:pt x="97193" y="287858"/>
                  </a:lnTo>
                  <a:lnTo>
                    <a:pt x="93903" y="290842"/>
                  </a:lnTo>
                  <a:lnTo>
                    <a:pt x="93789" y="293382"/>
                  </a:lnTo>
                  <a:lnTo>
                    <a:pt x="106514" y="306184"/>
                  </a:lnTo>
                  <a:lnTo>
                    <a:pt x="133946" y="328498"/>
                  </a:lnTo>
                  <a:lnTo>
                    <a:pt x="173418" y="351078"/>
                  </a:lnTo>
                  <a:lnTo>
                    <a:pt x="220814" y="363042"/>
                  </a:lnTo>
                  <a:lnTo>
                    <a:pt x="221449" y="363029"/>
                  </a:lnTo>
                  <a:lnTo>
                    <a:pt x="223380" y="362839"/>
                  </a:lnTo>
                  <a:lnTo>
                    <a:pt x="224942" y="361276"/>
                  </a:lnTo>
                  <a:lnTo>
                    <a:pt x="225196" y="357060"/>
                  </a:lnTo>
                  <a:close/>
                </a:path>
                <a:path w="429895" h="363220">
                  <a:moveTo>
                    <a:pt x="347726" y="344424"/>
                  </a:moveTo>
                  <a:lnTo>
                    <a:pt x="345351" y="341172"/>
                  </a:lnTo>
                  <a:lnTo>
                    <a:pt x="343471" y="340626"/>
                  </a:lnTo>
                  <a:lnTo>
                    <a:pt x="341845" y="341210"/>
                  </a:lnTo>
                  <a:lnTo>
                    <a:pt x="330898" y="340042"/>
                  </a:lnTo>
                  <a:lnTo>
                    <a:pt x="291058" y="328307"/>
                  </a:lnTo>
                  <a:lnTo>
                    <a:pt x="263169" y="290791"/>
                  </a:lnTo>
                  <a:lnTo>
                    <a:pt x="263245" y="271297"/>
                  </a:lnTo>
                  <a:lnTo>
                    <a:pt x="273723" y="249605"/>
                  </a:lnTo>
                  <a:lnTo>
                    <a:pt x="275069" y="247840"/>
                  </a:lnTo>
                  <a:lnTo>
                    <a:pt x="274739" y="245325"/>
                  </a:lnTo>
                  <a:lnTo>
                    <a:pt x="271233" y="242620"/>
                  </a:lnTo>
                  <a:lnTo>
                    <a:pt x="268706" y="242938"/>
                  </a:lnTo>
                  <a:lnTo>
                    <a:pt x="267360" y="244703"/>
                  </a:lnTo>
                  <a:lnTo>
                    <a:pt x="257225" y="263372"/>
                  </a:lnTo>
                  <a:lnTo>
                    <a:pt x="254279" y="283159"/>
                  </a:lnTo>
                  <a:lnTo>
                    <a:pt x="256882" y="295630"/>
                  </a:lnTo>
                  <a:lnTo>
                    <a:pt x="254482" y="296481"/>
                  </a:lnTo>
                  <a:lnTo>
                    <a:pt x="241160" y="299300"/>
                  </a:lnTo>
                  <a:lnTo>
                    <a:pt x="221780" y="300228"/>
                  </a:lnTo>
                  <a:lnTo>
                    <a:pt x="198539" y="296189"/>
                  </a:lnTo>
                  <a:lnTo>
                    <a:pt x="186474" y="288467"/>
                  </a:lnTo>
                  <a:lnTo>
                    <a:pt x="178765" y="275831"/>
                  </a:lnTo>
                  <a:lnTo>
                    <a:pt x="174053" y="260540"/>
                  </a:lnTo>
                  <a:lnTo>
                    <a:pt x="169265" y="235394"/>
                  </a:lnTo>
                  <a:lnTo>
                    <a:pt x="167309" y="227584"/>
                  </a:lnTo>
                  <a:lnTo>
                    <a:pt x="164680" y="221665"/>
                  </a:lnTo>
                  <a:lnTo>
                    <a:pt x="160921" y="217868"/>
                  </a:lnTo>
                  <a:lnTo>
                    <a:pt x="152488" y="214858"/>
                  </a:lnTo>
                  <a:lnTo>
                    <a:pt x="144945" y="215163"/>
                  </a:lnTo>
                  <a:lnTo>
                    <a:pt x="138823" y="217500"/>
                  </a:lnTo>
                  <a:lnTo>
                    <a:pt x="134658" y="220510"/>
                  </a:lnTo>
                  <a:lnTo>
                    <a:pt x="133057" y="222059"/>
                  </a:lnTo>
                  <a:lnTo>
                    <a:pt x="133019" y="224599"/>
                  </a:lnTo>
                  <a:lnTo>
                    <a:pt x="136118" y="227787"/>
                  </a:lnTo>
                  <a:lnTo>
                    <a:pt x="138658" y="227825"/>
                  </a:lnTo>
                  <a:lnTo>
                    <a:pt x="147574" y="219329"/>
                  </a:lnTo>
                  <a:lnTo>
                    <a:pt x="159626" y="226441"/>
                  </a:lnTo>
                  <a:lnTo>
                    <a:pt x="171932" y="280187"/>
                  </a:lnTo>
                  <a:lnTo>
                    <a:pt x="207479" y="306654"/>
                  </a:lnTo>
                  <a:lnTo>
                    <a:pt x="228193" y="308419"/>
                  </a:lnTo>
                  <a:lnTo>
                    <a:pt x="237248" y="307924"/>
                  </a:lnTo>
                  <a:lnTo>
                    <a:pt x="247370" y="306476"/>
                  </a:lnTo>
                  <a:lnTo>
                    <a:pt x="255231" y="304647"/>
                  </a:lnTo>
                  <a:lnTo>
                    <a:pt x="258699" y="303580"/>
                  </a:lnTo>
                  <a:lnTo>
                    <a:pt x="269773" y="322541"/>
                  </a:lnTo>
                  <a:lnTo>
                    <a:pt x="285534" y="334479"/>
                  </a:lnTo>
                  <a:lnTo>
                    <a:pt x="307111" y="342988"/>
                  </a:lnTo>
                  <a:lnTo>
                    <a:pt x="328295" y="347865"/>
                  </a:lnTo>
                  <a:lnTo>
                    <a:pt x="342900" y="348945"/>
                  </a:lnTo>
                  <a:lnTo>
                    <a:pt x="345071" y="348589"/>
                  </a:lnTo>
                  <a:lnTo>
                    <a:pt x="347332" y="346938"/>
                  </a:lnTo>
                  <a:lnTo>
                    <a:pt x="347726" y="344424"/>
                  </a:lnTo>
                  <a:close/>
                </a:path>
                <a:path w="429895" h="363220">
                  <a:moveTo>
                    <a:pt x="364363" y="56553"/>
                  </a:moveTo>
                  <a:lnTo>
                    <a:pt x="363029" y="54381"/>
                  </a:lnTo>
                  <a:lnTo>
                    <a:pt x="360870" y="53873"/>
                  </a:lnTo>
                  <a:lnTo>
                    <a:pt x="343674" y="43180"/>
                  </a:lnTo>
                  <a:lnTo>
                    <a:pt x="334175" y="26441"/>
                  </a:lnTo>
                  <a:lnTo>
                    <a:pt x="330111" y="10934"/>
                  </a:lnTo>
                  <a:lnTo>
                    <a:pt x="329260" y="3924"/>
                  </a:lnTo>
                  <a:lnTo>
                    <a:pt x="329145" y="1701"/>
                  </a:lnTo>
                  <a:lnTo>
                    <a:pt x="327253" y="0"/>
                  </a:lnTo>
                  <a:lnTo>
                    <a:pt x="322986" y="279"/>
                  </a:lnTo>
                  <a:lnTo>
                    <a:pt x="321119" y="2108"/>
                  </a:lnTo>
                  <a:lnTo>
                    <a:pt x="321233" y="4318"/>
                  </a:lnTo>
                  <a:lnTo>
                    <a:pt x="338378" y="49466"/>
                  </a:lnTo>
                  <a:lnTo>
                    <a:pt x="359448" y="61785"/>
                  </a:lnTo>
                  <a:lnTo>
                    <a:pt x="360324" y="61772"/>
                  </a:lnTo>
                  <a:lnTo>
                    <a:pt x="361988" y="61607"/>
                  </a:lnTo>
                  <a:lnTo>
                    <a:pt x="363435" y="60426"/>
                  </a:lnTo>
                  <a:lnTo>
                    <a:pt x="364363" y="56553"/>
                  </a:lnTo>
                  <a:close/>
                </a:path>
                <a:path w="429895" h="363220">
                  <a:moveTo>
                    <a:pt x="371081" y="254622"/>
                  </a:moveTo>
                  <a:lnTo>
                    <a:pt x="369138" y="250634"/>
                  </a:lnTo>
                  <a:lnTo>
                    <a:pt x="366737" y="249809"/>
                  </a:lnTo>
                  <a:lnTo>
                    <a:pt x="360387" y="252603"/>
                  </a:lnTo>
                  <a:lnTo>
                    <a:pt x="350418" y="255485"/>
                  </a:lnTo>
                  <a:lnTo>
                    <a:pt x="338937" y="255828"/>
                  </a:lnTo>
                  <a:lnTo>
                    <a:pt x="330047" y="250063"/>
                  </a:lnTo>
                  <a:lnTo>
                    <a:pt x="327406" y="245808"/>
                  </a:lnTo>
                  <a:lnTo>
                    <a:pt x="316166" y="213982"/>
                  </a:lnTo>
                  <a:lnTo>
                    <a:pt x="307771" y="197459"/>
                  </a:lnTo>
                  <a:lnTo>
                    <a:pt x="295910" y="184531"/>
                  </a:lnTo>
                  <a:lnTo>
                    <a:pt x="279311" y="178473"/>
                  </a:lnTo>
                  <a:lnTo>
                    <a:pt x="256946" y="179971"/>
                  </a:lnTo>
                  <a:lnTo>
                    <a:pt x="239395" y="188061"/>
                  </a:lnTo>
                  <a:lnTo>
                    <a:pt x="227304" y="202234"/>
                  </a:lnTo>
                  <a:lnTo>
                    <a:pt x="226314" y="205524"/>
                  </a:lnTo>
                  <a:lnTo>
                    <a:pt x="220167" y="186880"/>
                  </a:lnTo>
                  <a:lnTo>
                    <a:pt x="201447" y="171450"/>
                  </a:lnTo>
                  <a:lnTo>
                    <a:pt x="189687" y="168719"/>
                  </a:lnTo>
                  <a:lnTo>
                    <a:pt x="179235" y="168008"/>
                  </a:lnTo>
                  <a:lnTo>
                    <a:pt x="168973" y="168757"/>
                  </a:lnTo>
                  <a:lnTo>
                    <a:pt x="145605" y="172173"/>
                  </a:lnTo>
                  <a:lnTo>
                    <a:pt x="130441" y="173875"/>
                  </a:lnTo>
                  <a:lnTo>
                    <a:pt x="111353" y="175056"/>
                  </a:lnTo>
                  <a:lnTo>
                    <a:pt x="87414" y="175285"/>
                  </a:lnTo>
                  <a:lnTo>
                    <a:pt x="45681" y="167487"/>
                  </a:lnTo>
                  <a:lnTo>
                    <a:pt x="21831" y="151193"/>
                  </a:lnTo>
                  <a:lnTo>
                    <a:pt x="10998" y="134708"/>
                  </a:lnTo>
                  <a:lnTo>
                    <a:pt x="8293" y="126352"/>
                  </a:lnTo>
                  <a:lnTo>
                    <a:pt x="7924" y="124167"/>
                  </a:lnTo>
                  <a:lnTo>
                    <a:pt x="5892" y="122694"/>
                  </a:lnTo>
                  <a:lnTo>
                    <a:pt x="1473" y="123456"/>
                  </a:lnTo>
                  <a:lnTo>
                    <a:pt x="0" y="125526"/>
                  </a:lnTo>
                  <a:lnTo>
                    <a:pt x="381" y="127723"/>
                  </a:lnTo>
                  <a:lnTo>
                    <a:pt x="3213" y="136474"/>
                  </a:lnTo>
                  <a:lnTo>
                    <a:pt x="15113" y="155295"/>
                  </a:lnTo>
                  <a:lnTo>
                    <a:pt x="41376" y="174231"/>
                  </a:lnTo>
                  <a:lnTo>
                    <a:pt x="87299" y="183311"/>
                  </a:lnTo>
                  <a:lnTo>
                    <a:pt x="111683" y="183083"/>
                  </a:lnTo>
                  <a:lnTo>
                    <a:pt x="131140" y="181889"/>
                  </a:lnTo>
                  <a:lnTo>
                    <a:pt x="146596" y="180149"/>
                  </a:lnTo>
                  <a:lnTo>
                    <a:pt x="169887" y="176720"/>
                  </a:lnTo>
                  <a:lnTo>
                    <a:pt x="179324" y="176034"/>
                  </a:lnTo>
                  <a:lnTo>
                    <a:pt x="214223" y="192671"/>
                  </a:lnTo>
                  <a:lnTo>
                    <a:pt x="221424" y="234289"/>
                  </a:lnTo>
                  <a:lnTo>
                    <a:pt x="220662" y="245567"/>
                  </a:lnTo>
                  <a:lnTo>
                    <a:pt x="222250" y="247561"/>
                  </a:lnTo>
                  <a:lnTo>
                    <a:pt x="225285" y="247815"/>
                  </a:lnTo>
                  <a:lnTo>
                    <a:pt x="227139" y="247637"/>
                  </a:lnTo>
                  <a:lnTo>
                    <a:pt x="228663" y="246189"/>
                  </a:lnTo>
                  <a:lnTo>
                    <a:pt x="229527" y="233286"/>
                  </a:lnTo>
                  <a:lnTo>
                    <a:pt x="228993" y="225209"/>
                  </a:lnTo>
                  <a:lnTo>
                    <a:pt x="259435" y="187655"/>
                  </a:lnTo>
                  <a:lnTo>
                    <a:pt x="278663" y="186486"/>
                  </a:lnTo>
                  <a:lnTo>
                    <a:pt x="291998" y="191668"/>
                  </a:lnTo>
                  <a:lnTo>
                    <a:pt x="301815" y="202996"/>
                  </a:lnTo>
                  <a:lnTo>
                    <a:pt x="309054" y="217805"/>
                  </a:lnTo>
                  <a:lnTo>
                    <a:pt x="314693" y="233426"/>
                  </a:lnTo>
                  <a:lnTo>
                    <a:pt x="320103" y="249275"/>
                  </a:lnTo>
                  <a:lnTo>
                    <a:pt x="323240" y="254304"/>
                  </a:lnTo>
                  <a:lnTo>
                    <a:pt x="328066" y="259689"/>
                  </a:lnTo>
                  <a:lnTo>
                    <a:pt x="333971" y="262813"/>
                  </a:lnTo>
                  <a:lnTo>
                    <a:pt x="340512" y="264109"/>
                  </a:lnTo>
                  <a:lnTo>
                    <a:pt x="347243" y="264020"/>
                  </a:lnTo>
                  <a:lnTo>
                    <a:pt x="357873" y="262991"/>
                  </a:lnTo>
                  <a:lnTo>
                    <a:pt x="370268" y="257022"/>
                  </a:lnTo>
                  <a:lnTo>
                    <a:pt x="371081" y="254622"/>
                  </a:lnTo>
                  <a:close/>
                </a:path>
                <a:path w="429895" h="363220">
                  <a:moveTo>
                    <a:pt x="425208" y="117652"/>
                  </a:moveTo>
                  <a:lnTo>
                    <a:pt x="383159" y="95656"/>
                  </a:lnTo>
                  <a:lnTo>
                    <a:pt x="366890" y="92748"/>
                  </a:lnTo>
                  <a:lnTo>
                    <a:pt x="355561" y="95897"/>
                  </a:lnTo>
                  <a:lnTo>
                    <a:pt x="347776" y="102298"/>
                  </a:lnTo>
                  <a:lnTo>
                    <a:pt x="343242" y="108712"/>
                  </a:lnTo>
                  <a:lnTo>
                    <a:pt x="341655" y="111950"/>
                  </a:lnTo>
                  <a:lnTo>
                    <a:pt x="340829" y="114007"/>
                  </a:lnTo>
                  <a:lnTo>
                    <a:pt x="341845" y="116332"/>
                  </a:lnTo>
                  <a:lnTo>
                    <a:pt x="345948" y="117970"/>
                  </a:lnTo>
                  <a:lnTo>
                    <a:pt x="348284" y="116979"/>
                  </a:lnTo>
                  <a:lnTo>
                    <a:pt x="354799" y="101282"/>
                  </a:lnTo>
                  <a:lnTo>
                    <a:pt x="367182" y="100761"/>
                  </a:lnTo>
                  <a:lnTo>
                    <a:pt x="379463" y="102895"/>
                  </a:lnTo>
                  <a:lnTo>
                    <a:pt x="394208" y="108508"/>
                  </a:lnTo>
                  <a:lnTo>
                    <a:pt x="408292" y="115303"/>
                  </a:lnTo>
                  <a:lnTo>
                    <a:pt x="419341" y="121424"/>
                  </a:lnTo>
                  <a:lnTo>
                    <a:pt x="420192" y="121589"/>
                  </a:lnTo>
                  <a:lnTo>
                    <a:pt x="421005" y="121513"/>
                  </a:lnTo>
                  <a:lnTo>
                    <a:pt x="422236" y="121399"/>
                  </a:lnTo>
                  <a:lnTo>
                    <a:pt x="423392" y="120713"/>
                  </a:lnTo>
                  <a:lnTo>
                    <a:pt x="425208" y="117652"/>
                  </a:lnTo>
                  <a:close/>
                </a:path>
                <a:path w="429895" h="363220">
                  <a:moveTo>
                    <a:pt x="429501" y="259283"/>
                  </a:moveTo>
                  <a:lnTo>
                    <a:pt x="428447" y="257340"/>
                  </a:lnTo>
                  <a:lnTo>
                    <a:pt x="416585" y="225120"/>
                  </a:lnTo>
                  <a:lnTo>
                    <a:pt x="396125" y="191947"/>
                  </a:lnTo>
                  <a:lnTo>
                    <a:pt x="363969" y="162890"/>
                  </a:lnTo>
                  <a:lnTo>
                    <a:pt x="339839" y="153504"/>
                  </a:lnTo>
                  <a:lnTo>
                    <a:pt x="339166" y="151168"/>
                  </a:lnTo>
                  <a:lnTo>
                    <a:pt x="307022" y="129616"/>
                  </a:lnTo>
                  <a:lnTo>
                    <a:pt x="291858" y="106946"/>
                  </a:lnTo>
                  <a:lnTo>
                    <a:pt x="293090" y="100749"/>
                  </a:lnTo>
                  <a:lnTo>
                    <a:pt x="298030" y="86512"/>
                  </a:lnTo>
                  <a:lnTo>
                    <a:pt x="300075" y="79171"/>
                  </a:lnTo>
                  <a:lnTo>
                    <a:pt x="301307" y="71069"/>
                  </a:lnTo>
                  <a:lnTo>
                    <a:pt x="301205" y="62064"/>
                  </a:lnTo>
                  <a:lnTo>
                    <a:pt x="295567" y="46278"/>
                  </a:lnTo>
                  <a:lnTo>
                    <a:pt x="284695" y="34988"/>
                  </a:lnTo>
                  <a:lnTo>
                    <a:pt x="272415" y="27533"/>
                  </a:lnTo>
                  <a:lnTo>
                    <a:pt x="260553" y="22479"/>
                  </a:lnTo>
                  <a:lnTo>
                    <a:pt x="258673" y="21158"/>
                  </a:lnTo>
                  <a:lnTo>
                    <a:pt x="256692" y="21082"/>
                  </a:lnTo>
                  <a:lnTo>
                    <a:pt x="253428" y="23495"/>
                  </a:lnTo>
                  <a:lnTo>
                    <a:pt x="253047" y="26009"/>
                  </a:lnTo>
                  <a:lnTo>
                    <a:pt x="255257" y="28994"/>
                  </a:lnTo>
                  <a:lnTo>
                    <a:pt x="268198" y="34442"/>
                  </a:lnTo>
                  <a:lnTo>
                    <a:pt x="278930" y="40754"/>
                  </a:lnTo>
                  <a:lnTo>
                    <a:pt x="288378" y="50076"/>
                  </a:lnTo>
                  <a:lnTo>
                    <a:pt x="293217" y="62839"/>
                  </a:lnTo>
                  <a:lnTo>
                    <a:pt x="293281" y="70586"/>
                  </a:lnTo>
                  <a:lnTo>
                    <a:pt x="292188" y="77660"/>
                  </a:lnTo>
                  <a:lnTo>
                    <a:pt x="290334" y="84226"/>
                  </a:lnTo>
                  <a:lnTo>
                    <a:pt x="285369" y="98513"/>
                  </a:lnTo>
                  <a:lnTo>
                    <a:pt x="283832" y="106451"/>
                  </a:lnTo>
                  <a:lnTo>
                    <a:pt x="284657" y="114465"/>
                  </a:lnTo>
                  <a:lnTo>
                    <a:pt x="288950" y="122694"/>
                  </a:lnTo>
                  <a:lnTo>
                    <a:pt x="301332" y="135343"/>
                  </a:lnTo>
                  <a:lnTo>
                    <a:pt x="313093" y="144259"/>
                  </a:lnTo>
                  <a:lnTo>
                    <a:pt x="283921" y="140423"/>
                  </a:lnTo>
                  <a:lnTo>
                    <a:pt x="248221" y="138671"/>
                  </a:lnTo>
                  <a:lnTo>
                    <a:pt x="235445" y="138684"/>
                  </a:lnTo>
                  <a:lnTo>
                    <a:pt x="232905" y="130670"/>
                  </a:lnTo>
                  <a:lnTo>
                    <a:pt x="237324" y="125476"/>
                  </a:lnTo>
                  <a:lnTo>
                    <a:pt x="252374" y="110528"/>
                  </a:lnTo>
                  <a:lnTo>
                    <a:pt x="253593" y="96596"/>
                  </a:lnTo>
                  <a:lnTo>
                    <a:pt x="232283" y="85915"/>
                  </a:lnTo>
                  <a:lnTo>
                    <a:pt x="228917" y="83489"/>
                  </a:lnTo>
                  <a:lnTo>
                    <a:pt x="225310" y="77800"/>
                  </a:lnTo>
                  <a:lnTo>
                    <a:pt x="225259" y="70929"/>
                  </a:lnTo>
                  <a:lnTo>
                    <a:pt x="226733" y="65112"/>
                  </a:lnTo>
                  <a:lnTo>
                    <a:pt x="228650" y="60591"/>
                  </a:lnTo>
                  <a:lnTo>
                    <a:pt x="227787" y="58204"/>
                  </a:lnTo>
                  <a:lnTo>
                    <a:pt x="223761" y="56324"/>
                  </a:lnTo>
                  <a:lnTo>
                    <a:pt x="221386" y="57188"/>
                  </a:lnTo>
                  <a:lnTo>
                    <a:pt x="220446" y="59194"/>
                  </a:lnTo>
                  <a:lnTo>
                    <a:pt x="218960" y="63004"/>
                  </a:lnTo>
                  <a:lnTo>
                    <a:pt x="217131" y="71285"/>
                  </a:lnTo>
                  <a:lnTo>
                    <a:pt x="217893" y="81216"/>
                  </a:lnTo>
                  <a:lnTo>
                    <a:pt x="224218" y="90004"/>
                  </a:lnTo>
                  <a:lnTo>
                    <a:pt x="228104" y="92811"/>
                  </a:lnTo>
                  <a:lnTo>
                    <a:pt x="242633" y="100088"/>
                  </a:lnTo>
                  <a:lnTo>
                    <a:pt x="245084" y="101625"/>
                  </a:lnTo>
                  <a:lnTo>
                    <a:pt x="244627" y="106908"/>
                  </a:lnTo>
                  <a:lnTo>
                    <a:pt x="233705" y="118021"/>
                  </a:lnTo>
                  <a:lnTo>
                    <a:pt x="229273" y="124371"/>
                  </a:lnTo>
                  <a:lnTo>
                    <a:pt x="226847" y="132080"/>
                  </a:lnTo>
                  <a:lnTo>
                    <a:pt x="227584" y="138684"/>
                  </a:lnTo>
                  <a:lnTo>
                    <a:pt x="211937" y="138684"/>
                  </a:lnTo>
                  <a:lnTo>
                    <a:pt x="168389" y="139712"/>
                  </a:lnTo>
                  <a:lnTo>
                    <a:pt x="161836" y="134327"/>
                  </a:lnTo>
                  <a:lnTo>
                    <a:pt x="165341" y="115328"/>
                  </a:lnTo>
                  <a:lnTo>
                    <a:pt x="178384" y="103060"/>
                  </a:lnTo>
                  <a:lnTo>
                    <a:pt x="181965" y="96380"/>
                  </a:lnTo>
                  <a:lnTo>
                    <a:pt x="184492" y="86575"/>
                  </a:lnTo>
                  <a:lnTo>
                    <a:pt x="182283" y="78295"/>
                  </a:lnTo>
                  <a:lnTo>
                    <a:pt x="177431" y="71894"/>
                  </a:lnTo>
                  <a:lnTo>
                    <a:pt x="171996" y="67779"/>
                  </a:lnTo>
                  <a:lnTo>
                    <a:pt x="170065" y="66675"/>
                  </a:lnTo>
                  <a:lnTo>
                    <a:pt x="167614" y="67348"/>
                  </a:lnTo>
                  <a:lnTo>
                    <a:pt x="165417" y="71208"/>
                  </a:lnTo>
                  <a:lnTo>
                    <a:pt x="166090" y="73660"/>
                  </a:lnTo>
                  <a:lnTo>
                    <a:pt x="168021" y="74752"/>
                  </a:lnTo>
                  <a:lnTo>
                    <a:pt x="170103" y="76174"/>
                  </a:lnTo>
                  <a:lnTo>
                    <a:pt x="173761" y="79819"/>
                  </a:lnTo>
                  <a:lnTo>
                    <a:pt x="176263" y="85394"/>
                  </a:lnTo>
                  <a:lnTo>
                    <a:pt x="174879" y="92595"/>
                  </a:lnTo>
                  <a:lnTo>
                    <a:pt x="171932" y="98107"/>
                  </a:lnTo>
                  <a:lnTo>
                    <a:pt x="157924" y="111290"/>
                  </a:lnTo>
                  <a:lnTo>
                    <a:pt x="156146" y="120929"/>
                  </a:lnTo>
                  <a:lnTo>
                    <a:pt x="156083" y="132067"/>
                  </a:lnTo>
                  <a:lnTo>
                    <a:pt x="158927" y="139941"/>
                  </a:lnTo>
                  <a:lnTo>
                    <a:pt x="142709" y="140309"/>
                  </a:lnTo>
                  <a:lnTo>
                    <a:pt x="87985" y="137541"/>
                  </a:lnTo>
                  <a:lnTo>
                    <a:pt x="56565" y="113296"/>
                  </a:lnTo>
                  <a:lnTo>
                    <a:pt x="48158" y="73075"/>
                  </a:lnTo>
                  <a:lnTo>
                    <a:pt x="48615" y="63004"/>
                  </a:lnTo>
                  <a:lnTo>
                    <a:pt x="47002" y="61048"/>
                  </a:lnTo>
                  <a:lnTo>
                    <a:pt x="42595" y="60617"/>
                  </a:lnTo>
                  <a:lnTo>
                    <a:pt x="40627" y="62217"/>
                  </a:lnTo>
                  <a:lnTo>
                    <a:pt x="40081" y="73748"/>
                  </a:lnTo>
                  <a:lnTo>
                    <a:pt x="41935" y="93891"/>
                  </a:lnTo>
                  <a:lnTo>
                    <a:pt x="47409" y="110578"/>
                  </a:lnTo>
                  <a:lnTo>
                    <a:pt x="36283" y="93205"/>
                  </a:lnTo>
                  <a:lnTo>
                    <a:pt x="29857" y="77038"/>
                  </a:lnTo>
                  <a:lnTo>
                    <a:pt x="27990" y="70116"/>
                  </a:lnTo>
                  <a:lnTo>
                    <a:pt x="27559" y="67945"/>
                  </a:lnTo>
                  <a:lnTo>
                    <a:pt x="25476" y="66509"/>
                  </a:lnTo>
                  <a:lnTo>
                    <a:pt x="21107" y="67386"/>
                  </a:lnTo>
                  <a:lnTo>
                    <a:pt x="19685" y="69494"/>
                  </a:lnTo>
                  <a:lnTo>
                    <a:pt x="20116" y="71666"/>
                  </a:lnTo>
                  <a:lnTo>
                    <a:pt x="42837" y="118198"/>
                  </a:lnTo>
                  <a:lnTo>
                    <a:pt x="66027" y="136842"/>
                  </a:lnTo>
                  <a:lnTo>
                    <a:pt x="67411" y="138455"/>
                  </a:lnTo>
                  <a:lnTo>
                    <a:pt x="84277" y="145008"/>
                  </a:lnTo>
                  <a:lnTo>
                    <a:pt x="108940" y="147929"/>
                  </a:lnTo>
                  <a:lnTo>
                    <a:pt x="140169" y="148386"/>
                  </a:lnTo>
                  <a:lnTo>
                    <a:pt x="166001" y="147789"/>
                  </a:lnTo>
                  <a:lnTo>
                    <a:pt x="166433" y="147891"/>
                  </a:lnTo>
                  <a:lnTo>
                    <a:pt x="167411" y="147802"/>
                  </a:lnTo>
                  <a:lnTo>
                    <a:pt x="168135" y="147739"/>
                  </a:lnTo>
                  <a:lnTo>
                    <a:pt x="211836" y="146710"/>
                  </a:lnTo>
                  <a:lnTo>
                    <a:pt x="247751" y="146697"/>
                  </a:lnTo>
                  <a:lnTo>
                    <a:pt x="282994" y="148399"/>
                  </a:lnTo>
                  <a:lnTo>
                    <a:pt x="359791" y="169799"/>
                  </a:lnTo>
                  <a:lnTo>
                    <a:pt x="390118" y="197370"/>
                  </a:lnTo>
                  <a:lnTo>
                    <a:pt x="420166" y="257644"/>
                  </a:lnTo>
                  <a:lnTo>
                    <a:pt x="420725" y="259626"/>
                  </a:lnTo>
                  <a:lnTo>
                    <a:pt x="422046" y="262331"/>
                  </a:lnTo>
                  <a:lnTo>
                    <a:pt x="423722" y="263194"/>
                  </a:lnTo>
                  <a:lnTo>
                    <a:pt x="425335" y="263042"/>
                  </a:lnTo>
                  <a:lnTo>
                    <a:pt x="425818" y="262991"/>
                  </a:lnTo>
                  <a:lnTo>
                    <a:pt x="428701" y="261543"/>
                  </a:lnTo>
                  <a:lnTo>
                    <a:pt x="429501" y="259283"/>
                  </a:lnTo>
                  <a:close/>
                </a:path>
              </a:pathLst>
            </a:custGeom>
            <a:solidFill>
              <a:srgbClr val="016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8056" y="4786748"/>
              <a:ext cx="156401" cy="177642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32761" y="4802899"/>
              <a:ext cx="145305" cy="17075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90914" y="4751232"/>
              <a:ext cx="189599" cy="210973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34042" y="4753164"/>
              <a:ext cx="146471" cy="18244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80310" y="4820369"/>
              <a:ext cx="138853" cy="138240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4153" y="4779876"/>
              <a:ext cx="79930" cy="69174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43629" y="4760749"/>
              <a:ext cx="96259" cy="101832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29642" y="3039339"/>
              <a:ext cx="444887" cy="276228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2869388" y="2764273"/>
              <a:ext cx="2992120" cy="3294379"/>
            </a:xfrm>
            <a:custGeom>
              <a:avLst/>
              <a:gdLst/>
              <a:ahLst/>
              <a:cxnLst/>
              <a:rect l="l" t="t" r="r" b="b"/>
              <a:pathLst>
                <a:path w="2992120" h="3294379">
                  <a:moveTo>
                    <a:pt x="0" y="259918"/>
                  </a:moveTo>
                  <a:lnTo>
                    <a:pt x="292188" y="3294367"/>
                  </a:lnTo>
                  <a:lnTo>
                    <a:pt x="2991497" y="3034461"/>
                  </a:lnTo>
                  <a:lnTo>
                    <a:pt x="2699308" y="0"/>
                  </a:lnTo>
                  <a:lnTo>
                    <a:pt x="0" y="25991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958703" y="5"/>
              <a:ext cx="266700" cy="8093709"/>
            </a:xfrm>
            <a:custGeom>
              <a:avLst/>
              <a:gdLst/>
              <a:ahLst/>
              <a:cxnLst/>
              <a:rect l="l" t="t" r="r" b="b"/>
              <a:pathLst>
                <a:path w="266700" h="8093709">
                  <a:moveTo>
                    <a:pt x="76200" y="266700"/>
                  </a:moveTo>
                  <a:lnTo>
                    <a:pt x="266700" y="266700"/>
                  </a:lnTo>
                </a:path>
                <a:path w="266700" h="8093709">
                  <a:moveTo>
                    <a:pt x="76200" y="7826705"/>
                  </a:moveTo>
                  <a:lnTo>
                    <a:pt x="266700" y="7826705"/>
                  </a:lnTo>
                </a:path>
                <a:path w="266700" h="8093709">
                  <a:moveTo>
                    <a:pt x="0" y="190500"/>
                  </a:moveTo>
                  <a:lnTo>
                    <a:pt x="0" y="0"/>
                  </a:lnTo>
                </a:path>
                <a:path w="266700" h="8093709">
                  <a:moveTo>
                    <a:pt x="0" y="7902905"/>
                  </a:moveTo>
                  <a:lnTo>
                    <a:pt x="0" y="8093405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958703" y="5"/>
              <a:ext cx="266700" cy="8093709"/>
            </a:xfrm>
            <a:custGeom>
              <a:avLst/>
              <a:gdLst/>
              <a:ahLst/>
              <a:cxnLst/>
              <a:rect l="l" t="t" r="r" b="b"/>
              <a:pathLst>
                <a:path w="266700" h="8093709">
                  <a:moveTo>
                    <a:pt x="76200" y="266700"/>
                  </a:moveTo>
                  <a:lnTo>
                    <a:pt x="266700" y="266700"/>
                  </a:lnTo>
                </a:path>
                <a:path w="266700" h="8093709">
                  <a:moveTo>
                    <a:pt x="76200" y="7826705"/>
                  </a:moveTo>
                  <a:lnTo>
                    <a:pt x="266700" y="7826705"/>
                  </a:lnTo>
                </a:path>
                <a:path w="266700" h="8093709">
                  <a:moveTo>
                    <a:pt x="0" y="190500"/>
                  </a:moveTo>
                  <a:lnTo>
                    <a:pt x="0" y="0"/>
                  </a:lnTo>
                </a:path>
                <a:path w="266700" h="8093709">
                  <a:moveTo>
                    <a:pt x="0" y="7902905"/>
                  </a:moveTo>
                  <a:lnTo>
                    <a:pt x="0" y="809340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810" y="86690"/>
            <a:ext cx="5929859" cy="7912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57999" y="3061140"/>
            <a:ext cx="6941184" cy="286448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algn="just">
              <a:lnSpc>
                <a:spcPct val="105900"/>
              </a:lnSpc>
              <a:spcBef>
                <a:spcPts val="5"/>
              </a:spcBef>
            </a:pPr>
            <a:r>
              <a:rPr sz="1700" spc="-195" dirty="0">
                <a:solidFill>
                  <a:srgbClr val="FFFFFF"/>
                </a:solidFill>
                <a:latin typeface="Verdana"/>
                <a:cs typeface="Verdana"/>
              </a:rPr>
              <a:t>UNIGASTR</a:t>
            </a:r>
            <a:r>
              <a:rPr sz="1700" spc="-24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7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Verdana"/>
                <a:cs typeface="Verdana"/>
              </a:rPr>
              <a:t>(Nationa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7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Academi</a:t>
            </a:r>
            <a:r>
              <a:rPr sz="1700" spc="-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7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00" dirty="0">
                <a:solidFill>
                  <a:srgbClr val="FFFFFF"/>
                </a:solidFill>
                <a:latin typeface="Verdana"/>
                <a:cs typeface="Verdana"/>
              </a:rPr>
              <a:t>Committe</a:t>
            </a:r>
            <a:r>
              <a:rPr sz="1700" spc="-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spc="-2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7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Gast</a:t>
            </a:r>
            <a:r>
              <a:rPr sz="1700" spc="-105" dirty="0">
                <a:solidFill>
                  <a:srgbClr val="FFFFFF"/>
                </a:solidFill>
                <a:latin typeface="Verdana"/>
                <a:cs typeface="Verdana"/>
              </a:rPr>
              <a:t>roente</a:t>
            </a:r>
            <a:r>
              <a:rPr sz="1700" spc="-8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700" spc="-105" dirty="0">
                <a:solidFill>
                  <a:srgbClr val="FFFFFF"/>
                </a:solidFill>
                <a:latin typeface="Verdana"/>
                <a:cs typeface="Verdana"/>
              </a:rPr>
              <a:t>ology</a:t>
            </a:r>
            <a:r>
              <a:rPr sz="1700" spc="-10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7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700" spc="-3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7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an  </a:t>
            </a:r>
            <a:r>
              <a:rPr sz="1700" spc="-100" dirty="0">
                <a:solidFill>
                  <a:srgbClr val="FFFFFF"/>
                </a:solidFill>
                <a:latin typeface="Verdana"/>
                <a:cs typeface="Verdana"/>
              </a:rPr>
              <a:t>association</a:t>
            </a:r>
            <a:r>
              <a:rPr sz="1700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focused</a:t>
            </a:r>
            <a:r>
              <a:rPr sz="1700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700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14" dirty="0">
                <a:solidFill>
                  <a:srgbClr val="FFFFFF"/>
                </a:solidFill>
                <a:latin typeface="Verdana"/>
                <a:cs typeface="Verdana"/>
              </a:rPr>
              <a:t>promoting</a:t>
            </a:r>
            <a:r>
              <a:rPr sz="1700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25" dirty="0">
                <a:solidFill>
                  <a:srgbClr val="FFFFFF"/>
                </a:solidFill>
                <a:latin typeface="Verdana"/>
                <a:cs typeface="Verdana"/>
              </a:rPr>
              <a:t>high-level</a:t>
            </a:r>
            <a:r>
              <a:rPr sz="1700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teaching</a:t>
            </a:r>
            <a:r>
              <a:rPr sz="1700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5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700" spc="-3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Verdana"/>
                <a:cs typeface="Verdana"/>
              </a:rPr>
              <a:t>Gastroenterology.</a:t>
            </a:r>
            <a:endParaRPr sz="1700">
              <a:latin typeface="Verdana"/>
              <a:cs typeface="Verdana"/>
            </a:endParaRPr>
          </a:p>
          <a:p>
            <a:pPr marL="12700" marR="6985" algn="just">
              <a:lnSpc>
                <a:spcPct val="105900"/>
              </a:lnSpc>
              <a:spcBef>
                <a:spcPts val="1500"/>
              </a:spcBef>
            </a:pP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Over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700" spc="-110" dirty="0">
                <a:solidFill>
                  <a:srgbClr val="FFFFFF"/>
                </a:solidFill>
                <a:latin typeface="Verdana"/>
                <a:cs typeface="Verdana"/>
              </a:rPr>
              <a:t>last </a:t>
            </a:r>
            <a:r>
              <a:rPr sz="1700" spc="-190" dirty="0">
                <a:solidFill>
                  <a:srgbClr val="FFFFFF"/>
                </a:solidFill>
                <a:latin typeface="Verdana"/>
                <a:cs typeface="Verdana"/>
              </a:rPr>
              <a:t>25 </a:t>
            </a:r>
            <a:r>
              <a:rPr sz="1700" spc="-105" dirty="0">
                <a:solidFill>
                  <a:srgbClr val="FFFFFF"/>
                </a:solidFill>
                <a:latin typeface="Verdana"/>
                <a:cs typeface="Verdana"/>
              </a:rPr>
              <a:t>years </a:t>
            </a:r>
            <a:r>
              <a:rPr sz="1700" spc="-150" dirty="0">
                <a:solidFill>
                  <a:srgbClr val="FFFFFF"/>
                </a:solidFill>
                <a:latin typeface="Verdana"/>
                <a:cs typeface="Verdana"/>
              </a:rPr>
              <a:t>UNIGASTRO 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has </a:t>
            </a:r>
            <a:r>
              <a:rPr sz="1700" dirty="0">
                <a:solidFill>
                  <a:srgbClr val="FFFFFF"/>
                </a:solidFill>
                <a:latin typeface="Verdana"/>
                <a:cs typeface="Verdana"/>
              </a:rPr>
              <a:t>been 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working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on </a:t>
            </a:r>
            <a:r>
              <a:rPr sz="1700" spc="75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textbook </a:t>
            </a: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thought</a:t>
            </a:r>
            <a:r>
              <a:rPr sz="17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7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r>
              <a:rPr sz="17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17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Verdana"/>
                <a:cs typeface="Verdana"/>
              </a:rPr>
              <a:t>attend</a:t>
            </a:r>
            <a:r>
              <a:rPr sz="17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classes</a:t>
            </a:r>
            <a:r>
              <a:rPr sz="17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700" spc="-2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Gastroenterology</a:t>
            </a:r>
            <a:r>
              <a:rPr sz="1700" spc="-2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2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700" spc="-5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Verdana"/>
                <a:cs typeface="Verdana"/>
              </a:rPr>
              <a:t>different</a:t>
            </a:r>
            <a:r>
              <a:rPr sz="17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integrated</a:t>
            </a:r>
            <a:r>
              <a:rPr sz="17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courses</a:t>
            </a:r>
            <a:r>
              <a:rPr sz="17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7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Verdana"/>
                <a:cs typeface="Verdana"/>
              </a:rPr>
              <a:t>Medicine</a:t>
            </a:r>
            <a:r>
              <a:rPr sz="17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7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45" dirty="0">
                <a:solidFill>
                  <a:srgbClr val="FFFFFF"/>
                </a:solidFill>
                <a:latin typeface="Verdana"/>
                <a:cs typeface="Verdana"/>
              </a:rPr>
              <a:t>Surgery</a:t>
            </a:r>
            <a:r>
              <a:rPr sz="17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degree, </a:t>
            </a:r>
            <a:r>
              <a:rPr sz="1700" spc="-5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published</a:t>
            </a:r>
            <a:r>
              <a:rPr sz="17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Verdana"/>
                <a:cs typeface="Verdana"/>
              </a:rPr>
              <a:t>Editrice</a:t>
            </a:r>
            <a:r>
              <a:rPr sz="17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FFFFFF"/>
                </a:solidFill>
                <a:latin typeface="Verdana"/>
                <a:cs typeface="Verdana"/>
              </a:rPr>
              <a:t>Gastroenterologica</a:t>
            </a:r>
            <a:r>
              <a:rPr sz="17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75" dirty="0">
                <a:solidFill>
                  <a:srgbClr val="FFFFFF"/>
                </a:solidFill>
                <a:latin typeface="Verdana"/>
                <a:cs typeface="Verdana"/>
              </a:rPr>
              <a:t>Italiana</a:t>
            </a:r>
            <a:r>
              <a:rPr sz="17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Verdana"/>
                <a:cs typeface="Verdana"/>
              </a:rPr>
              <a:t>every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80" dirty="0">
                <a:solidFill>
                  <a:srgbClr val="FFFFFF"/>
                </a:solidFill>
                <a:latin typeface="Verdana"/>
                <a:cs typeface="Verdana"/>
              </a:rPr>
              <a:t>three</a:t>
            </a:r>
            <a:r>
              <a:rPr sz="17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14" dirty="0">
                <a:solidFill>
                  <a:srgbClr val="FFFFFF"/>
                </a:solidFill>
                <a:latin typeface="Verdana"/>
                <a:cs typeface="Verdana"/>
              </a:rPr>
              <a:t>years.</a:t>
            </a:r>
            <a:endParaRPr sz="1700">
              <a:latin typeface="Verdana"/>
              <a:cs typeface="Verdana"/>
            </a:endParaRPr>
          </a:p>
          <a:p>
            <a:pPr marL="12700" marR="6350" algn="just">
              <a:lnSpc>
                <a:spcPct val="105900"/>
              </a:lnSpc>
              <a:spcBef>
                <a:spcPts val="1500"/>
              </a:spcBef>
            </a:pP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7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sz="17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edition</a:t>
            </a:r>
            <a:r>
              <a:rPr sz="17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Verdana"/>
                <a:cs typeface="Verdana"/>
              </a:rPr>
              <a:t>offers</a:t>
            </a:r>
            <a:r>
              <a:rPr sz="17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Verdana"/>
                <a:cs typeface="Verdana"/>
              </a:rPr>
              <a:t>students</a:t>
            </a:r>
            <a:r>
              <a:rPr sz="17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textbook</a:t>
            </a:r>
            <a:r>
              <a:rPr sz="17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7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95" dirty="0">
                <a:solidFill>
                  <a:srgbClr val="FFFFFF"/>
                </a:solidFill>
                <a:latin typeface="Verdana"/>
                <a:cs typeface="Verdana"/>
              </a:rPr>
              <a:t>takes</a:t>
            </a:r>
            <a:r>
              <a:rPr sz="17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FFFFFF"/>
                </a:solidFill>
                <a:latin typeface="Verdana"/>
                <a:cs typeface="Verdana"/>
              </a:rPr>
              <a:t>into</a:t>
            </a:r>
            <a:r>
              <a:rPr sz="17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Verdana"/>
                <a:cs typeface="Verdana"/>
              </a:rPr>
              <a:t>account</a:t>
            </a:r>
            <a:r>
              <a:rPr sz="1700" spc="-1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700" spc="-5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continuous </a:t>
            </a:r>
            <a:r>
              <a:rPr sz="1700" spc="-80" dirty="0">
                <a:solidFill>
                  <a:srgbClr val="FFFFFF"/>
                </a:solidFill>
                <a:latin typeface="Verdana"/>
                <a:cs typeface="Verdana"/>
              </a:rPr>
              <a:t>growth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scientific research </a:t>
            </a:r>
            <a:r>
              <a:rPr sz="1700" spc="1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700" spc="-80" dirty="0">
                <a:solidFill>
                  <a:srgbClr val="FFFFFF"/>
                </a:solidFill>
                <a:latin typeface="Verdana"/>
                <a:cs typeface="Verdana"/>
              </a:rPr>
              <a:t>provides </a:t>
            </a:r>
            <a:r>
              <a:rPr sz="1700" spc="-6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700" spc="-75" dirty="0">
                <a:solidFill>
                  <a:srgbClr val="FFFFFF"/>
                </a:solidFill>
                <a:latin typeface="Verdana"/>
                <a:cs typeface="Verdana"/>
              </a:rPr>
              <a:t>necessary </a:t>
            </a:r>
            <a:r>
              <a:rPr sz="17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knowledge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0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correct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10" dirty="0">
                <a:solidFill>
                  <a:srgbClr val="FFFFFF"/>
                </a:solidFill>
                <a:latin typeface="Verdana"/>
                <a:cs typeface="Verdana"/>
              </a:rPr>
              <a:t>transition</a:t>
            </a:r>
            <a:r>
              <a:rPr sz="17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114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90" dirty="0">
                <a:solidFill>
                  <a:srgbClr val="FFFFFF"/>
                </a:solidFill>
                <a:latin typeface="Verdana"/>
                <a:cs typeface="Verdana"/>
              </a:rPr>
              <a:t>theory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7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FFFFFF"/>
                </a:solidFill>
                <a:latin typeface="Verdana"/>
                <a:cs typeface="Verdana"/>
              </a:rPr>
              <a:t>clinical</a:t>
            </a:r>
            <a:r>
              <a:rPr sz="17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Verdana"/>
                <a:cs typeface="Verdana"/>
              </a:rPr>
              <a:t>practice.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479" y="14577"/>
            <a:ext cx="1431161" cy="7995948"/>
          </a:xfrm>
          <a:prstGeom prst="rect">
            <a:avLst/>
          </a:prstGeom>
        </p:spPr>
        <p:txBody>
          <a:bodyPr vert="vert270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9300" b="1" spc="-120" dirty="0">
                <a:solidFill>
                  <a:srgbClr val="FFFFFF"/>
                </a:solidFill>
                <a:latin typeface="Verdana"/>
                <a:cs typeface="Verdana"/>
              </a:rPr>
              <a:t>UNI</a:t>
            </a:r>
            <a:r>
              <a:rPr sz="9300" b="1" spc="-35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9300" b="1" spc="-1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9300" b="1" spc="-8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it-IT" sz="9300" b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it-IT" sz="9300" b="1" spc="-2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930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endParaRPr sz="93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534000" y="718922"/>
            <a:ext cx="1803800" cy="1047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700"/>
              </a:spcBef>
            </a:pPr>
            <a:r>
              <a:rPr spc="-550" dirty="0"/>
              <a:t>DIGE</a:t>
            </a:r>
            <a:r>
              <a:rPr spc="-535" dirty="0"/>
              <a:t>S</a:t>
            </a:r>
            <a:r>
              <a:rPr spc="-515" dirty="0"/>
              <a:t>TIVE  </a:t>
            </a:r>
            <a:r>
              <a:rPr spc="-570" dirty="0"/>
              <a:t>DISEASES</a:t>
            </a:r>
          </a:p>
          <a:p>
            <a:pPr marL="35560">
              <a:lnSpc>
                <a:spcPct val="100000"/>
              </a:lnSpc>
              <a:spcBef>
                <a:spcPts val="400"/>
              </a:spcBef>
            </a:pPr>
            <a:r>
              <a:rPr sz="1200" b="0" spc="-50" dirty="0">
                <a:latin typeface="Microsoft Sans Serif"/>
                <a:cs typeface="Microsoft Sans Serif"/>
              </a:rPr>
              <a:t>2022-2025</a:t>
            </a:r>
            <a:r>
              <a:rPr sz="1200" b="0" spc="-30" dirty="0">
                <a:latin typeface="Microsoft Sans Serif"/>
                <a:cs typeface="Microsoft Sans Serif"/>
              </a:rPr>
              <a:t> </a:t>
            </a:r>
            <a:r>
              <a:rPr sz="1200" b="0" spc="-120" dirty="0">
                <a:latin typeface="Microsoft Sans Serif"/>
                <a:cs typeface="Microsoft Sans Serif"/>
              </a:rPr>
              <a:t>Edition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70699" y="2937056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8" name="object 8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34903" y="258767"/>
            <a:ext cx="190500" cy="15875"/>
            <a:chOff x="11034903" y="258767"/>
            <a:chExt cx="190500" cy="15875"/>
          </a:xfrm>
        </p:grpSpPr>
        <p:sp>
          <p:nvSpPr>
            <p:cNvPr id="11" name="object 11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14" name="object 14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034903" y="7818773"/>
            <a:ext cx="190500" cy="15875"/>
            <a:chOff x="11034903" y="7818773"/>
            <a:chExt cx="190500" cy="15875"/>
          </a:xfrm>
        </p:grpSpPr>
        <p:sp>
          <p:nvSpPr>
            <p:cNvPr id="17" name="object 17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20" name="object 20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23" name="object 23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950765" y="5"/>
            <a:ext cx="15875" cy="190500"/>
            <a:chOff x="10950765" y="5"/>
            <a:chExt cx="15875" cy="190500"/>
          </a:xfrm>
        </p:grpSpPr>
        <p:sp>
          <p:nvSpPr>
            <p:cNvPr id="26" name="object 26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0950765" y="7902910"/>
            <a:ext cx="15875" cy="190500"/>
            <a:chOff x="10950765" y="7902910"/>
            <a:chExt cx="15875" cy="190500"/>
          </a:xfrm>
        </p:grpSpPr>
        <p:sp>
          <p:nvSpPr>
            <p:cNvPr id="29" name="object 29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810" y="86690"/>
            <a:ext cx="5929859" cy="7912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85999" y="2618270"/>
            <a:ext cx="7604125" cy="3937635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2200" b="1" spc="-320" dirty="0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sz="22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29" dirty="0">
                <a:solidFill>
                  <a:srgbClr val="FFFFFF"/>
                </a:solidFill>
                <a:latin typeface="Tahoma"/>
                <a:cs typeface="Tahoma"/>
              </a:rPr>
              <a:t>volume</a:t>
            </a:r>
            <a:r>
              <a:rPr sz="22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65" dirty="0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sz="22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175" dirty="0">
                <a:solidFill>
                  <a:srgbClr val="FFFFFF"/>
                </a:solidFill>
                <a:latin typeface="Tahoma"/>
                <a:cs typeface="Tahoma"/>
              </a:rPr>
              <a:t>composed</a:t>
            </a:r>
            <a:r>
              <a:rPr sz="22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4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22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355" dirty="0">
                <a:solidFill>
                  <a:srgbClr val="FFFFFF"/>
                </a:solidFill>
                <a:latin typeface="Tahoma"/>
                <a:cs typeface="Tahoma"/>
              </a:rPr>
              <a:t>51</a:t>
            </a:r>
            <a:r>
              <a:rPr sz="22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04" dirty="0">
                <a:solidFill>
                  <a:srgbClr val="FFFFFF"/>
                </a:solidFill>
                <a:latin typeface="Tahoma"/>
                <a:cs typeface="Tahoma"/>
              </a:rPr>
              <a:t>chapters,</a:t>
            </a:r>
            <a:r>
              <a:rPr sz="22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04" dirty="0">
                <a:solidFill>
                  <a:srgbClr val="FFFFFF"/>
                </a:solidFill>
                <a:latin typeface="Tahoma"/>
                <a:cs typeface="Tahoma"/>
              </a:rPr>
              <a:t>organized</a:t>
            </a:r>
            <a:r>
              <a:rPr sz="22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50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2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35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22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b="1" spc="-220" dirty="0">
                <a:solidFill>
                  <a:srgbClr val="FFFFFF"/>
                </a:solidFill>
                <a:latin typeface="Tahoma"/>
                <a:cs typeface="Tahoma"/>
              </a:rPr>
              <a:t>sections:</a:t>
            </a:r>
            <a:endParaRPr sz="2200">
              <a:latin typeface="Tahoma"/>
              <a:cs typeface="Tahoma"/>
            </a:endParaRPr>
          </a:p>
          <a:p>
            <a:pPr marL="317500" marR="206375" indent="-305435">
              <a:lnSpc>
                <a:spcPct val="114599"/>
              </a:lnSpc>
              <a:spcBef>
                <a:spcPts val="1370"/>
              </a:spcBef>
              <a:buSzPct val="118918"/>
              <a:buChar char="•"/>
              <a:tabLst>
                <a:tab pos="318135" algn="l"/>
              </a:tabLst>
            </a:pPr>
            <a:r>
              <a:rPr sz="1850" spc="-250" dirty="0">
                <a:solidFill>
                  <a:srgbClr val="FFFFFF"/>
                </a:solidFill>
                <a:latin typeface="Verdana"/>
                <a:cs typeface="Verdana"/>
              </a:rPr>
              <a:t>The first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section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(chapters </a:t>
            </a:r>
            <a:r>
              <a:rPr sz="1850" spc="-295" dirty="0">
                <a:solidFill>
                  <a:srgbClr val="FFFFFF"/>
                </a:solidFill>
                <a:latin typeface="Verdana"/>
                <a:cs typeface="Verdana"/>
              </a:rPr>
              <a:t>1-4)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presents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introductory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topics, </a:t>
            </a:r>
            <a:r>
              <a:rPr sz="1850" spc="-200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1850" spc="-3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special </a:t>
            </a:r>
            <a:r>
              <a:rPr sz="1850" spc="-6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nutrition, </a:t>
            </a:r>
            <a:r>
              <a:rPr sz="1850" spc="-200" dirty="0">
                <a:solidFill>
                  <a:srgbClr val="FFFFFF"/>
                </a:solidFill>
                <a:latin typeface="Verdana"/>
                <a:cs typeface="Verdana"/>
              </a:rPr>
              <a:t>malnutrition,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microbiota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Technologies;</a:t>
            </a:r>
            <a:endParaRPr sz="1850">
              <a:latin typeface="Verdana"/>
              <a:cs typeface="Verdana"/>
            </a:endParaRPr>
          </a:p>
          <a:p>
            <a:pPr marL="317500" marR="193675" indent="-305435">
              <a:lnSpc>
                <a:spcPct val="114599"/>
              </a:lnSpc>
              <a:buSzPct val="118918"/>
              <a:buChar char="•"/>
              <a:tabLst>
                <a:tab pos="318135" algn="l"/>
              </a:tabLst>
            </a:pPr>
            <a:r>
              <a:rPr sz="1850" spc="-25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second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section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(chapters </a:t>
            </a:r>
            <a:r>
              <a:rPr sz="1850" spc="-300" dirty="0">
                <a:solidFill>
                  <a:srgbClr val="FFFFFF"/>
                </a:solidFill>
                <a:latin typeface="Verdana"/>
                <a:cs typeface="Verdana"/>
              </a:rPr>
              <a:t>5-14) 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discusses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oesophagus,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stomach,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50" spc="-6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duodenu</a:t>
            </a:r>
            <a:r>
              <a:rPr sz="1850" spc="-2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 diseases;</a:t>
            </a:r>
            <a:endParaRPr sz="1850">
              <a:latin typeface="Verdana"/>
              <a:cs typeface="Verdana"/>
            </a:endParaRPr>
          </a:p>
          <a:p>
            <a:pPr marL="317500" indent="-305435">
              <a:lnSpc>
                <a:spcPct val="100000"/>
              </a:lnSpc>
              <a:spcBef>
                <a:spcPts val="325"/>
              </a:spcBef>
              <a:buSzPct val="118918"/>
              <a:buChar char="•"/>
              <a:tabLst>
                <a:tab pos="318135" algn="l"/>
              </a:tabLst>
            </a:pPr>
            <a:r>
              <a:rPr sz="1850" spc="-2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third</a:t>
            </a:r>
            <a:r>
              <a:rPr sz="18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section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(chapters</a:t>
            </a:r>
            <a:r>
              <a:rPr sz="18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10" dirty="0">
                <a:solidFill>
                  <a:srgbClr val="FFFFFF"/>
                </a:solidFill>
                <a:latin typeface="Verdana"/>
                <a:cs typeface="Verdana"/>
              </a:rPr>
              <a:t>15-26)</a:t>
            </a:r>
            <a:r>
              <a:rPr sz="18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describes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 small</a:t>
            </a:r>
            <a:r>
              <a:rPr sz="18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bowel</a:t>
            </a:r>
            <a:r>
              <a:rPr sz="18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colon</a:t>
            </a:r>
            <a:r>
              <a:rPr sz="1850" spc="-2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diseases.</a:t>
            </a:r>
            <a:endParaRPr sz="1850">
              <a:latin typeface="Verdana"/>
              <a:cs typeface="Verdana"/>
            </a:endParaRPr>
          </a:p>
          <a:p>
            <a:pPr marL="317500" indent="-305435">
              <a:lnSpc>
                <a:spcPct val="100000"/>
              </a:lnSpc>
              <a:spcBef>
                <a:spcPts val="325"/>
              </a:spcBef>
              <a:buSzPct val="118918"/>
              <a:buChar char="•"/>
              <a:tabLst>
                <a:tab pos="318135" algn="l"/>
              </a:tabLst>
            </a:pPr>
            <a:r>
              <a:rPr sz="1850" spc="-2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5" dirty="0">
                <a:solidFill>
                  <a:srgbClr val="FFFFFF"/>
                </a:solidFill>
                <a:latin typeface="Verdana"/>
                <a:cs typeface="Verdana"/>
              </a:rPr>
              <a:t>fourth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section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(chapters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00" dirty="0">
                <a:solidFill>
                  <a:srgbClr val="FFFFFF"/>
                </a:solidFill>
                <a:latin typeface="Verdana"/>
                <a:cs typeface="Verdana"/>
              </a:rPr>
              <a:t>27-38)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focuses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liver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diseases;</a:t>
            </a:r>
            <a:endParaRPr sz="1850">
              <a:latin typeface="Verdana"/>
              <a:cs typeface="Verdana"/>
            </a:endParaRPr>
          </a:p>
          <a:p>
            <a:pPr marL="317500" marR="381000" indent="-305435">
              <a:lnSpc>
                <a:spcPct val="114599"/>
              </a:lnSpc>
              <a:buSzPct val="118918"/>
              <a:buChar char="•"/>
              <a:tabLst>
                <a:tab pos="318135" algn="l"/>
              </a:tabLst>
            </a:pPr>
            <a:r>
              <a:rPr sz="1850" spc="-2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fifth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section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(chapters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00" dirty="0">
                <a:solidFill>
                  <a:srgbClr val="FFFFFF"/>
                </a:solidFill>
                <a:latin typeface="Verdana"/>
                <a:cs typeface="Verdana"/>
              </a:rPr>
              <a:t>39-48)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7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centred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around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biliary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tract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50" spc="-6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panc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eas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 diseases;</a:t>
            </a:r>
            <a:endParaRPr sz="1850">
              <a:latin typeface="Verdana"/>
              <a:cs typeface="Verdana"/>
            </a:endParaRPr>
          </a:p>
          <a:p>
            <a:pPr marL="317500" marR="1216660" indent="-305435">
              <a:lnSpc>
                <a:spcPct val="114599"/>
              </a:lnSpc>
              <a:buSzPct val="118918"/>
              <a:buChar char="•"/>
              <a:tabLst>
                <a:tab pos="318135" algn="l"/>
              </a:tabLst>
            </a:pPr>
            <a:r>
              <a:rPr sz="1850" spc="-2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60" dirty="0">
                <a:solidFill>
                  <a:srgbClr val="FFFFFF"/>
                </a:solidFill>
                <a:latin typeface="Verdana"/>
                <a:cs typeface="Verdana"/>
              </a:rPr>
              <a:t>sixth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section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(chapters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00" dirty="0">
                <a:solidFill>
                  <a:srgbClr val="FFFFFF"/>
                </a:solidFill>
                <a:latin typeface="Verdana"/>
                <a:cs typeface="Verdana"/>
              </a:rPr>
              <a:t>49-51)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discusses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emergencies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 in </a:t>
            </a:r>
            <a:r>
              <a:rPr sz="1850" spc="-6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Gastroenterology.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479" y="787229"/>
            <a:ext cx="1308050" cy="6518909"/>
          </a:xfrm>
          <a:prstGeom prst="rect">
            <a:avLst/>
          </a:prstGeom>
        </p:spPr>
        <p:txBody>
          <a:bodyPr vert="vert270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8500" b="1" spc="-3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8500" b="1" spc="-130" dirty="0">
                <a:solidFill>
                  <a:srgbClr val="FFFFFF"/>
                </a:solidFill>
                <a:latin typeface="Verdana"/>
                <a:cs typeface="Verdana"/>
              </a:rPr>
              <a:t>ONTEN</a:t>
            </a:r>
            <a:r>
              <a:rPr sz="8500" b="1" spc="-12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850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85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8699" y="2739058"/>
            <a:ext cx="7452359" cy="0"/>
          </a:xfrm>
          <a:custGeom>
            <a:avLst/>
            <a:gdLst/>
            <a:ahLst/>
            <a:cxnLst/>
            <a:rect l="l" t="t" r="r" b="b"/>
            <a:pathLst>
              <a:path w="7452359">
                <a:moveTo>
                  <a:pt x="0" y="0"/>
                </a:moveTo>
                <a:lnTo>
                  <a:pt x="745200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534000" y="718922"/>
            <a:ext cx="1634489" cy="1047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700"/>
              </a:spcBef>
            </a:pPr>
            <a:r>
              <a:rPr spc="-550" dirty="0"/>
              <a:t>DIGE</a:t>
            </a:r>
            <a:r>
              <a:rPr spc="-535" dirty="0"/>
              <a:t>S</a:t>
            </a:r>
            <a:r>
              <a:rPr spc="-515" dirty="0"/>
              <a:t>TIVE  </a:t>
            </a:r>
            <a:r>
              <a:rPr spc="-570" dirty="0"/>
              <a:t>DISEASES</a:t>
            </a:r>
          </a:p>
          <a:p>
            <a:pPr marL="35560">
              <a:lnSpc>
                <a:spcPct val="100000"/>
              </a:lnSpc>
              <a:spcBef>
                <a:spcPts val="400"/>
              </a:spcBef>
            </a:pPr>
            <a:r>
              <a:rPr sz="1200" b="0" spc="-50" dirty="0">
                <a:latin typeface="Microsoft Sans Serif"/>
                <a:cs typeface="Microsoft Sans Serif"/>
              </a:rPr>
              <a:t>2022-2025</a:t>
            </a:r>
            <a:r>
              <a:rPr sz="1200" b="0" spc="-30" dirty="0">
                <a:latin typeface="Microsoft Sans Serif"/>
                <a:cs typeface="Microsoft Sans Serif"/>
              </a:rPr>
              <a:t> </a:t>
            </a:r>
            <a:r>
              <a:rPr sz="1200" b="0" spc="-120" dirty="0">
                <a:latin typeface="Microsoft Sans Serif"/>
                <a:cs typeface="Microsoft Sans Serif"/>
              </a:rPr>
              <a:t>Edition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8" name="object 8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1034903" y="258767"/>
            <a:ext cx="190500" cy="15875"/>
            <a:chOff x="11034903" y="258767"/>
            <a:chExt cx="190500" cy="15875"/>
          </a:xfrm>
        </p:grpSpPr>
        <p:sp>
          <p:nvSpPr>
            <p:cNvPr id="11" name="object 11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14" name="object 14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034903" y="7818773"/>
            <a:ext cx="190500" cy="15875"/>
            <a:chOff x="11034903" y="7818773"/>
            <a:chExt cx="190500" cy="15875"/>
          </a:xfrm>
        </p:grpSpPr>
        <p:sp>
          <p:nvSpPr>
            <p:cNvPr id="17" name="object 17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20" name="object 20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23" name="object 23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10950765" y="5"/>
            <a:ext cx="15875" cy="190500"/>
            <a:chOff x="10950765" y="5"/>
            <a:chExt cx="15875" cy="190500"/>
          </a:xfrm>
        </p:grpSpPr>
        <p:sp>
          <p:nvSpPr>
            <p:cNvPr id="26" name="object 26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0950765" y="7902910"/>
            <a:ext cx="15875" cy="190500"/>
            <a:chOff x="10950765" y="7902910"/>
            <a:chExt cx="15875" cy="190500"/>
          </a:xfrm>
        </p:grpSpPr>
        <p:sp>
          <p:nvSpPr>
            <p:cNvPr id="29" name="object 29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810" y="86690"/>
            <a:ext cx="5929859" cy="7912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87999" y="746380"/>
            <a:ext cx="4241800" cy="11938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165">
              <a:lnSpc>
                <a:spcPct val="102800"/>
              </a:lnSpc>
              <a:spcBef>
                <a:spcPts val="50"/>
              </a:spcBef>
            </a:pP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p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evious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editions,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handbook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made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up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both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paper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book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completely </a:t>
            </a:r>
            <a:r>
              <a:rPr sz="1500" spc="-5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renewed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multimedia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content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accessible</a:t>
            </a:r>
            <a:endParaRPr sz="1500">
              <a:latin typeface="Verdana"/>
              <a:cs typeface="Verdana"/>
            </a:endParaRPr>
          </a:p>
          <a:p>
            <a:pPr marL="12700" marR="5080">
              <a:lnSpc>
                <a:spcPct val="102800"/>
              </a:lnSpc>
            </a:pP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directly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through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Verdana"/>
                <a:cs typeface="Verdana"/>
              </a:rPr>
              <a:t>code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printed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inner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cover. </a:t>
            </a:r>
            <a:r>
              <a:rPr sz="1500" spc="-50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gain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acces</a:t>
            </a:r>
            <a:r>
              <a:rPr sz="1500" spc="-5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0" dirty="0">
                <a:solidFill>
                  <a:srgbClr val="FFFFFF"/>
                </a:solidFill>
                <a:latin typeface="Verdana"/>
                <a:cs typeface="Verdana"/>
              </a:rPr>
              <a:t>to: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945" y="543116"/>
            <a:ext cx="1384995" cy="6031651"/>
          </a:xfrm>
          <a:prstGeom prst="rect">
            <a:avLst/>
          </a:prstGeom>
        </p:spPr>
        <p:txBody>
          <a:bodyPr vert="vert270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9000" b="1" dirty="0">
                <a:solidFill>
                  <a:srgbClr val="FFFFFF"/>
                </a:solidFill>
                <a:latin typeface="Verdana"/>
                <a:cs typeface="Verdana"/>
              </a:rPr>
              <a:t>ONLINE</a:t>
            </a:r>
            <a:endParaRPr sz="9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4232" y="-142875"/>
            <a:ext cx="1308050" cy="7879337"/>
          </a:xfrm>
          <a:prstGeom prst="rect">
            <a:avLst/>
          </a:prstGeom>
        </p:spPr>
        <p:txBody>
          <a:bodyPr vert="vert270" wrap="square" lIns="0" tIns="59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8500" b="1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8500" b="1" spc="-2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8500" b="1" dirty="0">
                <a:solidFill>
                  <a:srgbClr val="FFFFFF"/>
                </a:solidFill>
                <a:latin typeface="Verdana"/>
                <a:cs typeface="Verdana"/>
              </a:rPr>
              <a:t>TERIA</a:t>
            </a:r>
            <a:r>
              <a:rPr sz="8500" b="1" spc="9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850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85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2770">
              <a:lnSpc>
                <a:spcPct val="100000"/>
              </a:lnSpc>
              <a:spcBef>
                <a:spcPts val="110"/>
              </a:spcBef>
            </a:pPr>
            <a:r>
              <a:rPr spc="-204" dirty="0"/>
              <a:t>CLINICAL</a:t>
            </a:r>
            <a:r>
              <a:rPr spc="-75" dirty="0"/>
              <a:t> </a:t>
            </a:r>
            <a:r>
              <a:rPr spc="-170" dirty="0"/>
              <a:t>CASES</a:t>
            </a:r>
          </a:p>
          <a:p>
            <a:pPr marL="1842770">
              <a:lnSpc>
                <a:spcPct val="100000"/>
              </a:lnSpc>
              <a:spcBef>
                <a:spcPts val="70"/>
              </a:spcBef>
            </a:pPr>
            <a:r>
              <a:rPr sz="1500" spc="-150" dirty="0"/>
              <a:t>1.</a:t>
            </a:r>
            <a:r>
              <a:rPr sz="1500" spc="-70" dirty="0"/>
              <a:t> </a:t>
            </a:r>
            <a:r>
              <a:rPr sz="1500" b="0" spc="-75" dirty="0">
                <a:latin typeface="Verdana"/>
                <a:cs typeface="Verdana"/>
              </a:rPr>
              <a:t>Chronic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75" dirty="0">
                <a:latin typeface="Verdana"/>
                <a:cs typeface="Verdana"/>
              </a:rPr>
              <a:t>Abdominal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90" dirty="0">
                <a:latin typeface="Verdana"/>
                <a:cs typeface="Verdana"/>
              </a:rPr>
              <a:t>Pain</a:t>
            </a:r>
            <a:r>
              <a:rPr sz="1500" b="0" spc="-160" dirty="0">
                <a:latin typeface="Verdana"/>
                <a:cs typeface="Verdana"/>
              </a:rPr>
              <a:t> </a:t>
            </a:r>
            <a:r>
              <a:rPr sz="1500" spc="-150" dirty="0"/>
              <a:t>2.</a:t>
            </a:r>
            <a:r>
              <a:rPr sz="1500" spc="-65" dirty="0"/>
              <a:t> </a:t>
            </a:r>
            <a:r>
              <a:rPr sz="1500" b="0" spc="-45" dirty="0">
                <a:latin typeface="Verdana"/>
                <a:cs typeface="Verdana"/>
              </a:rPr>
              <a:t>Acute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75" dirty="0">
                <a:latin typeface="Verdana"/>
                <a:cs typeface="Verdana"/>
              </a:rPr>
              <a:t>Abdominal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90" dirty="0">
                <a:latin typeface="Verdana"/>
                <a:cs typeface="Verdana"/>
              </a:rPr>
              <a:t>Pain</a:t>
            </a:r>
            <a:r>
              <a:rPr sz="1500" b="0" spc="-165" dirty="0">
                <a:latin typeface="Verdana"/>
                <a:cs typeface="Verdana"/>
              </a:rPr>
              <a:t> </a:t>
            </a:r>
            <a:r>
              <a:rPr sz="1500" spc="-150" dirty="0"/>
              <a:t>3.</a:t>
            </a:r>
            <a:r>
              <a:rPr sz="1500" spc="-65" dirty="0"/>
              <a:t> </a:t>
            </a:r>
            <a:r>
              <a:rPr sz="1500" b="0" spc="-175" dirty="0">
                <a:latin typeface="Verdana"/>
                <a:cs typeface="Verdana"/>
              </a:rPr>
              <a:t>Pyrosis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45" dirty="0">
                <a:latin typeface="Verdana"/>
                <a:cs typeface="Verdana"/>
              </a:rPr>
              <a:t>and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105" dirty="0">
                <a:latin typeface="Verdana"/>
                <a:cs typeface="Verdana"/>
              </a:rPr>
              <a:t>Epigastralgia</a:t>
            </a:r>
            <a:endParaRPr sz="1500" dirty="0">
              <a:latin typeface="Verdana"/>
              <a:cs typeface="Verdana"/>
            </a:endParaRPr>
          </a:p>
          <a:p>
            <a:pPr marL="1842770">
              <a:lnSpc>
                <a:spcPct val="100000"/>
              </a:lnSpc>
              <a:spcBef>
                <a:spcPts val="150"/>
              </a:spcBef>
            </a:pPr>
            <a:r>
              <a:rPr sz="1500" spc="-150" dirty="0"/>
              <a:t>4.</a:t>
            </a:r>
            <a:r>
              <a:rPr sz="1500" spc="-65" dirty="0"/>
              <a:t> </a:t>
            </a:r>
            <a:r>
              <a:rPr sz="1500" b="0" spc="-120" dirty="0">
                <a:latin typeface="Verdana"/>
                <a:cs typeface="Verdana"/>
              </a:rPr>
              <a:t>Digestive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100" dirty="0">
                <a:latin typeface="Verdana"/>
                <a:cs typeface="Verdana"/>
              </a:rPr>
              <a:t>Bleeding</a:t>
            </a:r>
            <a:r>
              <a:rPr sz="1500" b="0" spc="-145" dirty="0">
                <a:latin typeface="Verdana"/>
                <a:cs typeface="Verdana"/>
              </a:rPr>
              <a:t> </a:t>
            </a:r>
            <a:r>
              <a:rPr sz="1500" spc="-150" dirty="0"/>
              <a:t>5.</a:t>
            </a:r>
            <a:r>
              <a:rPr sz="1500" spc="-65" dirty="0"/>
              <a:t> </a:t>
            </a:r>
            <a:r>
              <a:rPr sz="1500" b="0" spc="-155" dirty="0">
                <a:latin typeface="Verdana"/>
                <a:cs typeface="Verdana"/>
              </a:rPr>
              <a:t>Disorders</a:t>
            </a:r>
            <a:r>
              <a:rPr sz="1500" b="0" spc="-145" dirty="0">
                <a:latin typeface="Verdana"/>
                <a:cs typeface="Verdana"/>
              </a:rPr>
              <a:t> </a:t>
            </a:r>
            <a:r>
              <a:rPr sz="1500" b="0" spc="-65" dirty="0">
                <a:latin typeface="Verdana"/>
                <a:cs typeface="Verdana"/>
              </a:rPr>
              <a:t>of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95" dirty="0">
                <a:latin typeface="Verdana"/>
                <a:cs typeface="Verdana"/>
              </a:rPr>
              <a:t>the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114" dirty="0">
                <a:latin typeface="Verdana"/>
                <a:cs typeface="Verdana"/>
              </a:rPr>
              <a:t>Bowel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130" dirty="0">
                <a:latin typeface="Verdana"/>
                <a:cs typeface="Verdana"/>
              </a:rPr>
              <a:t>Habits</a:t>
            </a:r>
            <a:r>
              <a:rPr sz="1500" b="0" spc="-145" dirty="0">
                <a:latin typeface="Verdana"/>
                <a:cs typeface="Verdana"/>
              </a:rPr>
              <a:t> </a:t>
            </a:r>
            <a:r>
              <a:rPr sz="1500" spc="-150" dirty="0"/>
              <a:t>6.</a:t>
            </a:r>
            <a:r>
              <a:rPr sz="1500" spc="-65" dirty="0"/>
              <a:t> </a:t>
            </a:r>
            <a:r>
              <a:rPr sz="1500" b="0" spc="-125" dirty="0">
                <a:latin typeface="Verdana"/>
                <a:cs typeface="Verdana"/>
              </a:rPr>
              <a:t>Hypertransaminasemia</a:t>
            </a:r>
            <a:endParaRPr sz="1500" dirty="0">
              <a:latin typeface="Verdana"/>
              <a:cs typeface="Verdana"/>
            </a:endParaRPr>
          </a:p>
          <a:p>
            <a:pPr marL="1842770">
              <a:lnSpc>
                <a:spcPct val="100000"/>
              </a:lnSpc>
              <a:spcBef>
                <a:spcPts val="150"/>
              </a:spcBef>
            </a:pPr>
            <a:r>
              <a:rPr sz="1500" spc="-150" dirty="0"/>
              <a:t>7.</a:t>
            </a:r>
            <a:r>
              <a:rPr sz="1500" spc="-70" dirty="0"/>
              <a:t> </a:t>
            </a:r>
            <a:r>
              <a:rPr sz="1500" b="0" spc="-85" dirty="0">
                <a:latin typeface="Verdana"/>
                <a:cs typeface="Verdana"/>
              </a:rPr>
              <a:t>Anemia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spc="-150" dirty="0"/>
              <a:t>8.</a:t>
            </a:r>
            <a:r>
              <a:rPr sz="1500" spc="-70" dirty="0"/>
              <a:t> </a:t>
            </a:r>
            <a:r>
              <a:rPr sz="1500" b="0" spc="-45" dirty="0">
                <a:latin typeface="Verdana"/>
                <a:cs typeface="Verdana"/>
              </a:rPr>
              <a:t>Jaundice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spc="-150" dirty="0"/>
              <a:t>9.</a:t>
            </a:r>
            <a:r>
              <a:rPr sz="1500" spc="-70" dirty="0"/>
              <a:t> </a:t>
            </a:r>
            <a:r>
              <a:rPr sz="1500" b="0" spc="-100" dirty="0">
                <a:latin typeface="Verdana"/>
                <a:cs typeface="Verdana"/>
              </a:rPr>
              <a:t>Dysphagia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spc="-170" dirty="0"/>
              <a:t>10.</a:t>
            </a:r>
            <a:r>
              <a:rPr sz="1500" spc="-65" dirty="0"/>
              <a:t> </a:t>
            </a:r>
            <a:r>
              <a:rPr sz="1500" b="0" spc="-85" dirty="0">
                <a:latin typeface="Verdana"/>
                <a:cs typeface="Verdana"/>
              </a:rPr>
              <a:t>Ascite</a:t>
            </a:r>
            <a:endParaRPr sz="1500" dirty="0">
              <a:latin typeface="Verdana"/>
              <a:cs typeface="Verdana"/>
            </a:endParaRPr>
          </a:p>
          <a:p>
            <a:pPr marL="1830070">
              <a:lnSpc>
                <a:spcPct val="100000"/>
              </a:lnSpc>
            </a:pPr>
            <a:endParaRPr sz="1400" dirty="0">
              <a:latin typeface="Verdana"/>
              <a:cs typeface="Verdana"/>
            </a:endParaRPr>
          </a:p>
          <a:p>
            <a:pPr marL="1842770">
              <a:lnSpc>
                <a:spcPct val="100000"/>
              </a:lnSpc>
            </a:pPr>
            <a:r>
              <a:rPr spc="-204" dirty="0"/>
              <a:t>DIAGNOSTIC</a:t>
            </a:r>
            <a:r>
              <a:rPr spc="-80" dirty="0"/>
              <a:t> </a:t>
            </a:r>
            <a:r>
              <a:rPr spc="-245" dirty="0"/>
              <a:t>PROCEDURES</a:t>
            </a:r>
          </a:p>
          <a:p>
            <a:pPr marL="1842770">
              <a:lnSpc>
                <a:spcPct val="100000"/>
              </a:lnSpc>
              <a:spcBef>
                <a:spcPts val="70"/>
              </a:spcBef>
            </a:pPr>
            <a:r>
              <a:rPr sz="1500" spc="-150" dirty="0"/>
              <a:t>1.</a:t>
            </a:r>
            <a:r>
              <a:rPr sz="1500" spc="-65" dirty="0"/>
              <a:t> </a:t>
            </a:r>
            <a:r>
              <a:rPr sz="1500" b="0" spc="-130" dirty="0">
                <a:latin typeface="Verdana"/>
                <a:cs typeface="Verdana"/>
              </a:rPr>
              <a:t>Breath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210" dirty="0">
                <a:latin typeface="Verdana"/>
                <a:cs typeface="Verdana"/>
              </a:rPr>
              <a:t>Test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spc="-150" dirty="0"/>
              <a:t>2.</a:t>
            </a:r>
            <a:r>
              <a:rPr sz="1500" spc="-65" dirty="0"/>
              <a:t> </a:t>
            </a:r>
            <a:r>
              <a:rPr sz="1500" b="0" spc="-85" dirty="0">
                <a:latin typeface="Verdana"/>
                <a:cs typeface="Verdana"/>
              </a:rPr>
              <a:t>Esophageal</a:t>
            </a:r>
            <a:r>
              <a:rPr sz="1500" b="0" spc="-145" dirty="0">
                <a:latin typeface="Verdana"/>
                <a:cs typeface="Verdana"/>
              </a:rPr>
              <a:t> </a:t>
            </a:r>
            <a:r>
              <a:rPr sz="1500" b="0" spc="-125" dirty="0">
                <a:latin typeface="Verdana"/>
                <a:cs typeface="Verdana"/>
              </a:rPr>
              <a:t>manometry,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155" dirty="0">
                <a:latin typeface="Verdana"/>
                <a:cs typeface="Verdana"/>
              </a:rPr>
              <a:t>pH-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45" dirty="0">
                <a:latin typeface="Verdana"/>
                <a:cs typeface="Verdana"/>
              </a:rPr>
              <a:t>and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95" dirty="0">
                <a:latin typeface="Verdana"/>
                <a:cs typeface="Verdana"/>
              </a:rPr>
              <a:t>pH-Impedance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120" dirty="0">
                <a:latin typeface="Verdana"/>
                <a:cs typeface="Verdana"/>
              </a:rPr>
              <a:t>monitoring</a:t>
            </a:r>
            <a:endParaRPr sz="1500" dirty="0">
              <a:latin typeface="Verdana"/>
              <a:cs typeface="Verdana"/>
            </a:endParaRPr>
          </a:p>
          <a:p>
            <a:pPr marL="1842770">
              <a:lnSpc>
                <a:spcPct val="100000"/>
              </a:lnSpc>
              <a:spcBef>
                <a:spcPts val="150"/>
              </a:spcBef>
            </a:pPr>
            <a:r>
              <a:rPr sz="1500" spc="-150" dirty="0"/>
              <a:t>3.</a:t>
            </a:r>
            <a:r>
              <a:rPr sz="1500" spc="-70" dirty="0"/>
              <a:t> </a:t>
            </a:r>
            <a:r>
              <a:rPr sz="1500" b="0" spc="-100" dirty="0">
                <a:latin typeface="Verdana"/>
                <a:cs typeface="Verdana"/>
              </a:rPr>
              <a:t>Paracentesis</a:t>
            </a:r>
            <a:r>
              <a:rPr sz="1500" b="0" spc="-160" dirty="0">
                <a:latin typeface="Verdana"/>
                <a:cs typeface="Verdana"/>
              </a:rPr>
              <a:t> </a:t>
            </a:r>
            <a:r>
              <a:rPr sz="1500" spc="-150" dirty="0"/>
              <a:t>4.</a:t>
            </a:r>
            <a:r>
              <a:rPr sz="1500" spc="-70" dirty="0"/>
              <a:t> </a:t>
            </a:r>
            <a:r>
              <a:rPr sz="1500" b="0" spc="-90" dirty="0">
                <a:latin typeface="Verdana"/>
                <a:cs typeface="Verdana"/>
              </a:rPr>
              <a:t>Percutaneous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70" dirty="0">
                <a:latin typeface="Verdana"/>
                <a:cs typeface="Verdana"/>
              </a:rPr>
              <a:t>Endoscopic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130" dirty="0">
                <a:latin typeface="Verdana"/>
                <a:cs typeface="Verdana"/>
              </a:rPr>
              <a:t>Gastrostomy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140" dirty="0">
                <a:latin typeface="Verdana"/>
                <a:cs typeface="Verdana"/>
              </a:rPr>
              <a:t>(PEG)</a:t>
            </a:r>
            <a:endParaRPr sz="1500" dirty="0">
              <a:latin typeface="Verdana"/>
              <a:cs typeface="Verdana"/>
            </a:endParaRPr>
          </a:p>
          <a:p>
            <a:pPr marL="1842770">
              <a:lnSpc>
                <a:spcPct val="100000"/>
              </a:lnSpc>
              <a:spcBef>
                <a:spcPts val="150"/>
              </a:spcBef>
            </a:pPr>
            <a:r>
              <a:rPr sz="1500" spc="-150" dirty="0"/>
              <a:t>5.</a:t>
            </a:r>
            <a:r>
              <a:rPr sz="1500" spc="-70" dirty="0"/>
              <a:t> </a:t>
            </a:r>
            <a:r>
              <a:rPr sz="1500" b="0" spc="-85" dirty="0">
                <a:latin typeface="Verdana"/>
                <a:cs typeface="Verdana"/>
              </a:rPr>
              <a:t>Esophagogastroduodenoscopy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spc="-150" dirty="0"/>
              <a:t>6.</a:t>
            </a:r>
            <a:r>
              <a:rPr sz="1500" spc="-70" dirty="0"/>
              <a:t> </a:t>
            </a:r>
            <a:r>
              <a:rPr sz="1500" b="0" spc="-65" dirty="0">
                <a:latin typeface="Verdana"/>
                <a:cs typeface="Verdana"/>
              </a:rPr>
              <a:t>Colonscopy</a:t>
            </a:r>
            <a:endParaRPr sz="1500" dirty="0">
              <a:latin typeface="Verdana"/>
              <a:cs typeface="Verdana"/>
            </a:endParaRPr>
          </a:p>
          <a:p>
            <a:pPr marL="2033905" indent="-191770">
              <a:lnSpc>
                <a:spcPct val="100000"/>
              </a:lnSpc>
              <a:spcBef>
                <a:spcPts val="150"/>
              </a:spcBef>
              <a:buFont typeface="Tahoma"/>
              <a:buAutoNum type="arabicPeriod" startAt="7"/>
              <a:tabLst>
                <a:tab pos="2035175" algn="l"/>
              </a:tabLst>
            </a:pPr>
            <a:r>
              <a:rPr sz="1500" b="0" spc="-70" dirty="0">
                <a:latin typeface="Verdana"/>
                <a:cs typeface="Verdana"/>
              </a:rPr>
              <a:t>Endoscopic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95" dirty="0">
                <a:latin typeface="Verdana"/>
                <a:cs typeface="Verdana"/>
              </a:rPr>
              <a:t>Retrograde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65" dirty="0">
                <a:latin typeface="Verdana"/>
                <a:cs typeface="Verdana"/>
              </a:rPr>
              <a:t>Cholangiopancreatography</a:t>
            </a:r>
            <a:endParaRPr sz="1500" dirty="0">
              <a:latin typeface="Verdana"/>
              <a:cs typeface="Verdana"/>
            </a:endParaRPr>
          </a:p>
          <a:p>
            <a:pPr marL="2033905" indent="-191770">
              <a:lnSpc>
                <a:spcPct val="100000"/>
              </a:lnSpc>
              <a:spcBef>
                <a:spcPts val="150"/>
              </a:spcBef>
              <a:buFont typeface="Tahoma"/>
              <a:buAutoNum type="arabicPeriod" startAt="7"/>
              <a:tabLst>
                <a:tab pos="2035175" algn="l"/>
              </a:tabLst>
            </a:pPr>
            <a:r>
              <a:rPr sz="1500" b="0" spc="-70" dirty="0">
                <a:latin typeface="Verdana"/>
                <a:cs typeface="Verdana"/>
              </a:rPr>
              <a:t>Endoscopic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125" dirty="0">
                <a:latin typeface="Verdana"/>
                <a:cs typeface="Verdana"/>
              </a:rPr>
              <a:t>Ultrasound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spc="-150" dirty="0"/>
              <a:t>9.</a:t>
            </a:r>
            <a:r>
              <a:rPr sz="1500" spc="-65" dirty="0"/>
              <a:t> </a:t>
            </a:r>
            <a:r>
              <a:rPr sz="1500" b="0" spc="-110" dirty="0">
                <a:latin typeface="Verdana"/>
                <a:cs typeface="Verdana"/>
              </a:rPr>
              <a:t>Enteroscopy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spc="-170" dirty="0"/>
              <a:t>10.</a:t>
            </a:r>
            <a:r>
              <a:rPr sz="1500" spc="-65" dirty="0"/>
              <a:t> </a:t>
            </a:r>
            <a:r>
              <a:rPr sz="1500" b="0" spc="-75" dirty="0">
                <a:latin typeface="Verdana"/>
                <a:cs typeface="Verdana"/>
              </a:rPr>
              <a:t>Abdominal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114" dirty="0">
                <a:latin typeface="Verdana"/>
                <a:cs typeface="Verdana"/>
              </a:rPr>
              <a:t>Ultrasonography</a:t>
            </a:r>
            <a:endParaRPr sz="1500" dirty="0">
              <a:latin typeface="Verdana"/>
              <a:cs typeface="Verdana"/>
            </a:endParaRPr>
          </a:p>
          <a:p>
            <a:pPr marL="1842770">
              <a:lnSpc>
                <a:spcPct val="100000"/>
              </a:lnSpc>
              <a:spcBef>
                <a:spcPts val="150"/>
              </a:spcBef>
            </a:pPr>
            <a:r>
              <a:rPr sz="1500" spc="-170" dirty="0"/>
              <a:t>11.</a:t>
            </a:r>
            <a:r>
              <a:rPr sz="1500" spc="-70" dirty="0"/>
              <a:t> </a:t>
            </a:r>
            <a:r>
              <a:rPr sz="1500" b="0" spc="-150" dirty="0">
                <a:latin typeface="Verdana"/>
                <a:cs typeface="Verdana"/>
              </a:rPr>
              <a:t>Liver Biopsy </a:t>
            </a:r>
            <a:r>
              <a:rPr sz="1500" spc="-170" dirty="0"/>
              <a:t>12.</a:t>
            </a:r>
            <a:r>
              <a:rPr sz="1500" spc="-65" dirty="0"/>
              <a:t> </a:t>
            </a:r>
            <a:r>
              <a:rPr sz="1500" b="0" spc="-150" dirty="0">
                <a:latin typeface="Verdana"/>
                <a:cs typeface="Verdana"/>
              </a:rPr>
              <a:t>CT </a:t>
            </a:r>
            <a:r>
              <a:rPr sz="1500" b="0" spc="-45" dirty="0">
                <a:latin typeface="Verdana"/>
                <a:cs typeface="Verdana"/>
              </a:rPr>
              <a:t>and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80" dirty="0">
                <a:latin typeface="Verdana"/>
                <a:cs typeface="Verdana"/>
              </a:rPr>
              <a:t>Nuclear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45" dirty="0">
                <a:latin typeface="Verdana"/>
                <a:cs typeface="Verdana"/>
              </a:rPr>
              <a:t>Magnetic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80" dirty="0">
                <a:latin typeface="Verdana"/>
                <a:cs typeface="Verdana"/>
              </a:rPr>
              <a:t>Resonance</a:t>
            </a:r>
            <a:endParaRPr sz="1500" dirty="0">
              <a:latin typeface="Verdana"/>
              <a:cs typeface="Verdana"/>
            </a:endParaRPr>
          </a:p>
          <a:p>
            <a:pPr marL="1842770">
              <a:lnSpc>
                <a:spcPct val="100000"/>
              </a:lnSpc>
              <a:spcBef>
                <a:spcPts val="150"/>
              </a:spcBef>
            </a:pPr>
            <a:r>
              <a:rPr sz="1500" spc="-170" dirty="0"/>
              <a:t>13.</a:t>
            </a:r>
            <a:r>
              <a:rPr sz="1500" spc="-60" dirty="0"/>
              <a:t> </a:t>
            </a:r>
            <a:r>
              <a:rPr sz="1500" b="0" spc="-70" dirty="0">
                <a:latin typeface="Verdana"/>
                <a:cs typeface="Verdana"/>
              </a:rPr>
              <a:t>Endoscopic</a:t>
            </a:r>
            <a:r>
              <a:rPr sz="1500" b="0" spc="-145" dirty="0">
                <a:latin typeface="Verdana"/>
                <a:cs typeface="Verdana"/>
              </a:rPr>
              <a:t> </a:t>
            </a:r>
            <a:r>
              <a:rPr sz="1500" b="0" spc="-100" dirty="0">
                <a:latin typeface="Verdana"/>
                <a:cs typeface="Verdana"/>
              </a:rPr>
              <a:t>Therapeutic</a:t>
            </a:r>
            <a:r>
              <a:rPr sz="1500" b="0" spc="-145" dirty="0">
                <a:latin typeface="Verdana"/>
                <a:cs typeface="Verdana"/>
              </a:rPr>
              <a:t> </a:t>
            </a:r>
            <a:r>
              <a:rPr sz="1500" b="0" spc="-100" dirty="0">
                <a:latin typeface="Verdana"/>
                <a:cs typeface="Verdana"/>
              </a:rPr>
              <a:t>Procedures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spc="-170" dirty="0"/>
              <a:t>14.</a:t>
            </a:r>
            <a:r>
              <a:rPr sz="1500" spc="-60" dirty="0"/>
              <a:t> </a:t>
            </a:r>
            <a:r>
              <a:rPr sz="1500" b="0" spc="-125" dirty="0">
                <a:latin typeface="Verdana"/>
                <a:cs typeface="Verdana"/>
              </a:rPr>
              <a:t>Interventional</a:t>
            </a:r>
            <a:r>
              <a:rPr sz="1500" b="0" spc="-140" dirty="0">
                <a:latin typeface="Verdana"/>
                <a:cs typeface="Verdana"/>
              </a:rPr>
              <a:t> </a:t>
            </a:r>
            <a:r>
              <a:rPr sz="1500" b="0" spc="-85" dirty="0">
                <a:latin typeface="Verdana"/>
                <a:cs typeface="Verdana"/>
              </a:rPr>
              <a:t>Radiology</a:t>
            </a:r>
            <a:endParaRPr sz="1500" dirty="0">
              <a:latin typeface="Verdana"/>
              <a:cs typeface="Verdana"/>
            </a:endParaRPr>
          </a:p>
          <a:p>
            <a:pPr marL="1830070">
              <a:lnSpc>
                <a:spcPct val="100000"/>
              </a:lnSpc>
              <a:spcBef>
                <a:spcPts val="60"/>
              </a:spcBef>
            </a:pPr>
            <a:endParaRPr sz="1350" dirty="0">
              <a:latin typeface="Verdana"/>
              <a:cs typeface="Verdana"/>
            </a:endParaRPr>
          </a:p>
          <a:p>
            <a:pPr marL="1842770">
              <a:lnSpc>
                <a:spcPct val="100000"/>
              </a:lnSpc>
            </a:pPr>
            <a:r>
              <a:rPr spc="-254" dirty="0"/>
              <a:t>EXTR</a:t>
            </a:r>
            <a:r>
              <a:rPr spc="-260" dirty="0"/>
              <a:t>A</a:t>
            </a:r>
            <a:r>
              <a:rPr spc="-75" dirty="0"/>
              <a:t> </a:t>
            </a:r>
            <a:r>
              <a:rPr spc="-225" dirty="0"/>
              <a:t>CONTENTS</a:t>
            </a:r>
          </a:p>
          <a:p>
            <a:pPr marL="1842770" marR="739775">
              <a:lnSpc>
                <a:spcPts val="1950"/>
              </a:lnSpc>
              <a:spcBef>
                <a:spcPts val="10"/>
              </a:spcBef>
            </a:pPr>
            <a:r>
              <a:rPr sz="1500" spc="-150" dirty="0"/>
              <a:t>1.</a:t>
            </a:r>
            <a:r>
              <a:rPr sz="1500" spc="-204" dirty="0"/>
              <a:t> </a:t>
            </a:r>
            <a:r>
              <a:rPr sz="1500" b="0" spc="-80" dirty="0">
                <a:latin typeface="Verdana"/>
                <a:cs typeface="Verdana"/>
              </a:rPr>
              <a:t>Pregnancy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45" dirty="0">
                <a:latin typeface="Verdana"/>
                <a:cs typeface="Verdana"/>
              </a:rPr>
              <a:t>and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85" dirty="0">
                <a:latin typeface="Verdana"/>
                <a:cs typeface="Verdana"/>
              </a:rPr>
              <a:t>Gastroenterological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140" dirty="0">
                <a:latin typeface="Verdana"/>
                <a:cs typeface="Verdana"/>
              </a:rPr>
              <a:t>Diseases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spc="-150" dirty="0"/>
              <a:t>2.</a:t>
            </a:r>
            <a:r>
              <a:rPr sz="1500" spc="-65" dirty="0"/>
              <a:t> </a:t>
            </a:r>
            <a:r>
              <a:rPr sz="1500" b="0" spc="-215" dirty="0">
                <a:latin typeface="Verdana"/>
                <a:cs typeface="Verdana"/>
              </a:rPr>
              <a:t>Skin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45" dirty="0">
                <a:latin typeface="Verdana"/>
                <a:cs typeface="Verdana"/>
              </a:rPr>
              <a:t>and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95" dirty="0">
                <a:latin typeface="Verdana"/>
                <a:cs typeface="Verdana"/>
              </a:rPr>
              <a:t>Oral</a:t>
            </a:r>
            <a:r>
              <a:rPr sz="1500" b="0" spc="-150" dirty="0">
                <a:latin typeface="Verdana"/>
                <a:cs typeface="Verdana"/>
              </a:rPr>
              <a:t> Lesions </a:t>
            </a:r>
            <a:r>
              <a:rPr sz="1500" b="0" spc="-509" dirty="0">
                <a:latin typeface="Verdana"/>
                <a:cs typeface="Verdana"/>
              </a:rPr>
              <a:t> </a:t>
            </a:r>
            <a:r>
              <a:rPr sz="1500" b="0" spc="-229" dirty="0">
                <a:latin typeface="Verdana"/>
                <a:cs typeface="Verdana"/>
              </a:rPr>
              <a:t>In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85" dirty="0">
                <a:latin typeface="Verdana"/>
                <a:cs typeface="Verdana"/>
              </a:rPr>
              <a:t>Gastroenterological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155" dirty="0">
                <a:latin typeface="Verdana"/>
                <a:cs typeface="Verdana"/>
              </a:rPr>
              <a:t>Disorders</a:t>
            </a:r>
            <a:r>
              <a:rPr sz="1500" b="0" spc="-160" dirty="0">
                <a:latin typeface="Verdana"/>
                <a:cs typeface="Verdana"/>
              </a:rPr>
              <a:t> </a:t>
            </a:r>
            <a:r>
              <a:rPr sz="1500" spc="-150" dirty="0"/>
              <a:t>3.</a:t>
            </a:r>
            <a:r>
              <a:rPr sz="1500" spc="-65" dirty="0"/>
              <a:t> </a:t>
            </a:r>
            <a:r>
              <a:rPr sz="1500" b="0" spc="-145" dirty="0">
                <a:latin typeface="Verdana"/>
                <a:cs typeface="Verdana"/>
              </a:rPr>
              <a:t>Intestinal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70" dirty="0">
                <a:latin typeface="Verdana"/>
                <a:cs typeface="Verdana"/>
              </a:rPr>
              <a:t>Mucosal</a:t>
            </a:r>
            <a:r>
              <a:rPr sz="1500" b="0" spc="-150" dirty="0">
                <a:latin typeface="Verdana"/>
                <a:cs typeface="Verdana"/>
              </a:rPr>
              <a:t> </a:t>
            </a:r>
            <a:r>
              <a:rPr sz="1500" b="0" spc="-185" dirty="0">
                <a:latin typeface="Verdana"/>
                <a:cs typeface="Verdana"/>
              </a:rPr>
              <a:t>Immunity</a:t>
            </a:r>
            <a:endParaRPr sz="1500" dirty="0">
              <a:latin typeface="Verdana"/>
              <a:cs typeface="Verdana"/>
            </a:endParaRPr>
          </a:p>
          <a:p>
            <a:pPr marL="1842770">
              <a:lnSpc>
                <a:spcPct val="100000"/>
              </a:lnSpc>
              <a:spcBef>
                <a:spcPts val="60"/>
              </a:spcBef>
            </a:pPr>
            <a:r>
              <a:rPr sz="1500" spc="-200" dirty="0"/>
              <a:t>4</a:t>
            </a:r>
            <a:r>
              <a:rPr sz="1500" spc="-100" dirty="0"/>
              <a:t>.</a:t>
            </a:r>
            <a:r>
              <a:rPr sz="1500" spc="-70" dirty="0"/>
              <a:t> </a:t>
            </a:r>
            <a:r>
              <a:rPr sz="1500" b="0" spc="-114" dirty="0">
                <a:latin typeface="Verdana"/>
                <a:cs typeface="Verdana"/>
              </a:rPr>
              <a:t>Covid-19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45" dirty="0">
                <a:latin typeface="Verdana"/>
                <a:cs typeface="Verdana"/>
              </a:rPr>
              <a:t>an</a:t>
            </a:r>
            <a:r>
              <a:rPr sz="1500" b="0" spc="-40" dirty="0">
                <a:latin typeface="Verdana"/>
                <a:cs typeface="Verdana"/>
              </a:rPr>
              <a:t>d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120" dirty="0">
                <a:latin typeface="Verdana"/>
                <a:cs typeface="Verdana"/>
              </a:rPr>
              <a:t>Digestiv</a:t>
            </a:r>
            <a:r>
              <a:rPr sz="1500" b="0" spc="-135" dirty="0">
                <a:latin typeface="Verdana"/>
                <a:cs typeface="Verdana"/>
              </a:rPr>
              <a:t>e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140" dirty="0">
                <a:latin typeface="Verdana"/>
                <a:cs typeface="Verdana"/>
              </a:rPr>
              <a:t>Diseases</a:t>
            </a:r>
            <a:endParaRPr sz="1500" dirty="0">
              <a:latin typeface="Verdana"/>
              <a:cs typeface="Verdana"/>
            </a:endParaRPr>
          </a:p>
          <a:p>
            <a:pPr marL="1830070">
              <a:lnSpc>
                <a:spcPct val="100000"/>
              </a:lnSpc>
              <a:spcBef>
                <a:spcPts val="55"/>
              </a:spcBef>
            </a:pPr>
            <a:endParaRPr sz="1350" dirty="0">
              <a:latin typeface="Verdana"/>
              <a:cs typeface="Verdana"/>
            </a:endParaRPr>
          </a:p>
          <a:p>
            <a:pPr marL="1842770">
              <a:lnSpc>
                <a:spcPct val="100000"/>
              </a:lnSpc>
              <a:spcBef>
                <a:spcPts val="5"/>
              </a:spcBef>
            </a:pPr>
            <a:r>
              <a:rPr spc="-265" dirty="0"/>
              <a:t>SELF-ASSESSMENTS</a:t>
            </a:r>
          </a:p>
          <a:p>
            <a:pPr marL="1842770">
              <a:lnSpc>
                <a:spcPct val="100000"/>
              </a:lnSpc>
              <a:spcBef>
                <a:spcPts val="70"/>
              </a:spcBef>
            </a:pPr>
            <a:r>
              <a:rPr sz="1500" b="0" spc="-95" dirty="0">
                <a:latin typeface="Verdana"/>
                <a:cs typeface="Verdana"/>
              </a:rPr>
              <a:t>Multiple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30" dirty="0">
                <a:latin typeface="Verdana"/>
                <a:cs typeface="Verdana"/>
              </a:rPr>
              <a:t>Choice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130" dirty="0">
                <a:latin typeface="Verdana"/>
                <a:cs typeface="Verdana"/>
              </a:rPr>
              <a:t>Question</a:t>
            </a:r>
            <a:r>
              <a:rPr sz="1500" b="0" spc="-114" dirty="0">
                <a:latin typeface="Verdana"/>
                <a:cs typeface="Verdana"/>
              </a:rPr>
              <a:t>s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100" dirty="0">
                <a:latin typeface="Verdana"/>
                <a:cs typeface="Verdana"/>
              </a:rPr>
              <a:t>b</a:t>
            </a:r>
            <a:r>
              <a:rPr sz="1500" b="0" spc="-90" dirty="0">
                <a:latin typeface="Verdana"/>
                <a:cs typeface="Verdana"/>
              </a:rPr>
              <a:t>y</a:t>
            </a:r>
            <a:r>
              <a:rPr sz="1500" b="0" spc="-155" dirty="0">
                <a:latin typeface="Verdana"/>
                <a:cs typeface="Verdana"/>
              </a:rPr>
              <a:t> </a:t>
            </a:r>
            <a:r>
              <a:rPr sz="1500" b="0" spc="-65" dirty="0">
                <a:latin typeface="Verdana"/>
                <a:cs typeface="Verdana"/>
              </a:rPr>
              <a:t>Chapter</a:t>
            </a:r>
            <a:endParaRPr sz="1500" dirty="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18699" y="2078358"/>
            <a:ext cx="6750050" cy="4704715"/>
            <a:chOff x="3218699" y="2078358"/>
            <a:chExt cx="6750050" cy="4704715"/>
          </a:xfrm>
        </p:grpSpPr>
        <p:sp>
          <p:nvSpPr>
            <p:cNvPr id="8" name="object 8"/>
            <p:cNvSpPr/>
            <p:nvPr/>
          </p:nvSpPr>
          <p:spPr>
            <a:xfrm>
              <a:off x="3218699" y="2084708"/>
              <a:ext cx="4284345" cy="0"/>
            </a:xfrm>
            <a:custGeom>
              <a:avLst/>
              <a:gdLst/>
              <a:ahLst/>
              <a:cxnLst/>
              <a:rect l="l" t="t" r="r" b="b"/>
              <a:pathLst>
                <a:path w="4284345">
                  <a:moveTo>
                    <a:pt x="0" y="0"/>
                  </a:moveTo>
                  <a:lnTo>
                    <a:pt x="4284002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8699" y="3318056"/>
              <a:ext cx="6750050" cy="0"/>
            </a:xfrm>
            <a:custGeom>
              <a:avLst/>
              <a:gdLst/>
              <a:ahLst/>
              <a:cxnLst/>
              <a:rect l="l" t="t" r="r" b="b"/>
              <a:pathLst>
                <a:path w="6750050">
                  <a:moveTo>
                    <a:pt x="0" y="0"/>
                  </a:moveTo>
                  <a:lnTo>
                    <a:pt x="674999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8699" y="5552357"/>
              <a:ext cx="5580380" cy="0"/>
            </a:xfrm>
            <a:custGeom>
              <a:avLst/>
              <a:gdLst/>
              <a:ahLst/>
              <a:cxnLst/>
              <a:rect l="l" t="t" r="r" b="b"/>
              <a:pathLst>
                <a:path w="5580380">
                  <a:moveTo>
                    <a:pt x="0" y="0"/>
                  </a:moveTo>
                  <a:lnTo>
                    <a:pt x="5579999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8699" y="6776356"/>
              <a:ext cx="3258185" cy="0"/>
            </a:xfrm>
            <a:custGeom>
              <a:avLst/>
              <a:gdLst/>
              <a:ahLst/>
              <a:cxnLst/>
              <a:rect l="l" t="t" r="r" b="b"/>
              <a:pathLst>
                <a:path w="3258185">
                  <a:moveTo>
                    <a:pt x="0" y="0"/>
                  </a:moveTo>
                  <a:lnTo>
                    <a:pt x="3257994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534000" y="718922"/>
            <a:ext cx="1634489" cy="1047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700"/>
              </a:spcBef>
            </a:pPr>
            <a:r>
              <a:rPr spc="-550" dirty="0"/>
              <a:t>DIGE</a:t>
            </a:r>
            <a:r>
              <a:rPr spc="-535" dirty="0"/>
              <a:t>S</a:t>
            </a:r>
            <a:r>
              <a:rPr spc="-515" dirty="0"/>
              <a:t>TIVE  </a:t>
            </a:r>
            <a:r>
              <a:rPr spc="-570" dirty="0"/>
              <a:t>DISEASES</a:t>
            </a:r>
          </a:p>
          <a:p>
            <a:pPr marL="35560">
              <a:lnSpc>
                <a:spcPct val="100000"/>
              </a:lnSpc>
              <a:spcBef>
                <a:spcPts val="400"/>
              </a:spcBef>
            </a:pPr>
            <a:r>
              <a:rPr sz="1200" b="0" spc="-50" dirty="0">
                <a:latin typeface="Microsoft Sans Serif"/>
                <a:cs typeface="Microsoft Sans Serif"/>
              </a:rPr>
              <a:t>2022-2025</a:t>
            </a:r>
            <a:r>
              <a:rPr sz="1200" b="0" spc="-30" dirty="0">
                <a:latin typeface="Microsoft Sans Serif"/>
                <a:cs typeface="Microsoft Sans Serif"/>
              </a:rPr>
              <a:t> </a:t>
            </a:r>
            <a:r>
              <a:rPr sz="1200" b="0" spc="-120" dirty="0">
                <a:latin typeface="Microsoft Sans Serif"/>
                <a:cs typeface="Microsoft Sans Serif"/>
              </a:rPr>
              <a:t>Edition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14" name="object 14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034903" y="258767"/>
            <a:ext cx="190500" cy="15875"/>
            <a:chOff x="11034903" y="258767"/>
            <a:chExt cx="190500" cy="15875"/>
          </a:xfrm>
        </p:grpSpPr>
        <p:sp>
          <p:nvSpPr>
            <p:cNvPr id="17" name="object 17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20" name="object 20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1034903" y="7818773"/>
            <a:ext cx="190500" cy="15875"/>
            <a:chOff x="11034903" y="7818773"/>
            <a:chExt cx="190500" cy="15875"/>
          </a:xfrm>
        </p:grpSpPr>
        <p:sp>
          <p:nvSpPr>
            <p:cNvPr id="23" name="object 23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26" name="object 26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29" name="object 29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0950765" y="5"/>
            <a:ext cx="15875" cy="190500"/>
            <a:chOff x="10950765" y="5"/>
            <a:chExt cx="15875" cy="190500"/>
          </a:xfrm>
        </p:grpSpPr>
        <p:sp>
          <p:nvSpPr>
            <p:cNvPr id="32" name="object 32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10950765" y="7902910"/>
            <a:ext cx="15875" cy="190500"/>
            <a:chOff x="10950765" y="7902910"/>
            <a:chExt cx="15875" cy="190500"/>
          </a:xfrm>
        </p:grpSpPr>
        <p:sp>
          <p:nvSpPr>
            <p:cNvPr id="35" name="object 35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810" y="86690"/>
            <a:ext cx="5929859" cy="7912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21999" y="2663380"/>
            <a:ext cx="60375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Each 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chapter 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volume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displays </a:t>
            </a:r>
            <a:r>
              <a:rPr sz="1500" spc="-185" dirty="0">
                <a:solidFill>
                  <a:srgbClr val="FFFFFF"/>
                </a:solidFill>
                <a:latin typeface="Verdana"/>
                <a:cs typeface="Verdana"/>
              </a:rPr>
              <a:t>its 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learning 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objectives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summarised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85" dirty="0">
                <a:solidFill>
                  <a:srgbClr val="FFFFFF"/>
                </a:solidFill>
                <a:latin typeface="Verdana"/>
                <a:cs typeface="Verdana"/>
              </a:rPr>
              <a:t>first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page,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giving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guide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preparation.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Essential </a:t>
            </a:r>
            <a:r>
              <a:rPr sz="1500" spc="-5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key 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concepts </a:t>
            </a:r>
            <a:r>
              <a:rPr sz="1500" spc="-4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up-to-date references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indicated at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500" spc="-55" dirty="0">
                <a:solidFill>
                  <a:srgbClr val="FFFFFF"/>
                </a:solidFill>
                <a:latin typeface="Verdana"/>
                <a:cs typeface="Verdana"/>
              </a:rPr>
              <a:t>end 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each</a:t>
            </a:r>
            <a:r>
              <a:rPr sz="15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chapter.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12" y="86690"/>
            <a:ext cx="1454244" cy="7494745"/>
          </a:xfrm>
          <a:prstGeom prst="rect">
            <a:avLst/>
          </a:prstGeom>
        </p:spPr>
        <p:txBody>
          <a:bodyPr vert="vert270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450" b="1" spc="-2075" dirty="0">
                <a:solidFill>
                  <a:srgbClr val="FFFFFF"/>
                </a:solidFill>
                <a:latin typeface="Verdana"/>
                <a:cs typeface="Verdana"/>
              </a:rPr>
              <a:t>EDUCATIONAL</a:t>
            </a:r>
            <a:endParaRPr sz="945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1350" y="760289"/>
            <a:ext cx="1454244" cy="5585861"/>
          </a:xfrm>
          <a:prstGeom prst="rect">
            <a:avLst/>
          </a:prstGeom>
        </p:spPr>
        <p:txBody>
          <a:bodyPr vert="vert270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450" b="1" spc="-5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450" b="1" dirty="0">
                <a:solidFill>
                  <a:srgbClr val="FFFFFF"/>
                </a:solidFill>
                <a:latin typeface="Verdana"/>
                <a:cs typeface="Verdana"/>
              </a:rPr>
              <a:t>OO</a:t>
            </a:r>
            <a:r>
              <a:rPr sz="9450" b="1" spc="9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945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945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371253" y="3843413"/>
            <a:ext cx="6162040" cy="1073150"/>
            <a:chOff x="3371253" y="3843413"/>
            <a:chExt cx="6162040" cy="1073150"/>
          </a:xfrm>
        </p:grpSpPr>
        <p:sp>
          <p:nvSpPr>
            <p:cNvPr id="7" name="object 7"/>
            <p:cNvSpPr/>
            <p:nvPr/>
          </p:nvSpPr>
          <p:spPr>
            <a:xfrm>
              <a:off x="3371253" y="3843413"/>
              <a:ext cx="6162040" cy="1073150"/>
            </a:xfrm>
            <a:custGeom>
              <a:avLst/>
              <a:gdLst/>
              <a:ahLst/>
              <a:cxnLst/>
              <a:rect l="l" t="t" r="r" b="b"/>
              <a:pathLst>
                <a:path w="6162040" h="1073150">
                  <a:moveTo>
                    <a:pt x="6161747" y="0"/>
                  </a:moveTo>
                  <a:lnTo>
                    <a:pt x="0" y="0"/>
                  </a:lnTo>
                  <a:lnTo>
                    <a:pt x="0" y="1072578"/>
                  </a:lnTo>
                  <a:lnTo>
                    <a:pt x="6161747" y="1072578"/>
                  </a:lnTo>
                  <a:lnTo>
                    <a:pt x="6161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505733" y="4198213"/>
              <a:ext cx="95250" cy="551180"/>
            </a:xfrm>
            <a:custGeom>
              <a:avLst/>
              <a:gdLst/>
              <a:ahLst/>
              <a:cxnLst/>
              <a:rect l="l" t="t" r="r" b="b"/>
              <a:pathLst>
                <a:path w="95250" h="551179">
                  <a:moveTo>
                    <a:pt x="94970" y="508952"/>
                  </a:moveTo>
                  <a:lnTo>
                    <a:pt x="41897" y="455879"/>
                  </a:lnTo>
                  <a:lnTo>
                    <a:pt x="0" y="497776"/>
                  </a:lnTo>
                  <a:lnTo>
                    <a:pt x="53073" y="550849"/>
                  </a:lnTo>
                  <a:lnTo>
                    <a:pt x="94970" y="508952"/>
                  </a:lnTo>
                  <a:close/>
                </a:path>
                <a:path w="95250" h="551179">
                  <a:moveTo>
                    <a:pt x="94970" y="356997"/>
                  </a:moveTo>
                  <a:lnTo>
                    <a:pt x="41897" y="303923"/>
                  </a:lnTo>
                  <a:lnTo>
                    <a:pt x="0" y="345821"/>
                  </a:lnTo>
                  <a:lnTo>
                    <a:pt x="53073" y="398894"/>
                  </a:lnTo>
                  <a:lnTo>
                    <a:pt x="94970" y="356997"/>
                  </a:lnTo>
                  <a:close/>
                </a:path>
                <a:path w="95250" h="551179">
                  <a:moveTo>
                    <a:pt x="94970" y="53073"/>
                  </a:moveTo>
                  <a:lnTo>
                    <a:pt x="41897" y="0"/>
                  </a:lnTo>
                  <a:lnTo>
                    <a:pt x="0" y="41897"/>
                  </a:lnTo>
                  <a:lnTo>
                    <a:pt x="53073" y="94970"/>
                  </a:lnTo>
                  <a:lnTo>
                    <a:pt x="94970" y="53073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371253" y="3843413"/>
            <a:ext cx="6162040" cy="1073150"/>
          </a:xfrm>
          <a:prstGeom prst="rect">
            <a:avLst/>
          </a:prstGeom>
          <a:ln w="43421">
            <a:solidFill>
              <a:srgbClr val="BA5157"/>
            </a:solidFill>
          </a:ln>
        </p:spPr>
        <p:txBody>
          <a:bodyPr vert="horz" wrap="square" lIns="0" tIns="113665" rIns="0" bIns="0" rtlCol="0">
            <a:spAutoFit/>
          </a:bodyPr>
          <a:lstStyle/>
          <a:p>
            <a:pPr marL="133985">
              <a:lnSpc>
                <a:spcPts val="1695"/>
              </a:lnSpc>
              <a:spcBef>
                <a:spcPts val="895"/>
              </a:spcBef>
            </a:pPr>
            <a:r>
              <a:rPr sz="1450" b="1" spc="-204" dirty="0">
                <a:solidFill>
                  <a:srgbClr val="0064A4"/>
                </a:solidFill>
                <a:latin typeface="Tahoma"/>
                <a:cs typeface="Tahoma"/>
              </a:rPr>
              <a:t>LEARNING</a:t>
            </a:r>
            <a:r>
              <a:rPr sz="1450" b="1" spc="-75" dirty="0">
                <a:solidFill>
                  <a:srgbClr val="0064A4"/>
                </a:solidFill>
                <a:latin typeface="Tahoma"/>
                <a:cs typeface="Tahoma"/>
              </a:rPr>
              <a:t> </a:t>
            </a:r>
            <a:r>
              <a:rPr sz="1450" b="1" spc="-200" dirty="0">
                <a:solidFill>
                  <a:srgbClr val="0064A4"/>
                </a:solidFill>
                <a:latin typeface="Tahoma"/>
                <a:cs typeface="Tahoma"/>
              </a:rPr>
              <a:t>OBJECTIVES</a:t>
            </a:r>
            <a:endParaRPr sz="1450">
              <a:latin typeface="Tahoma"/>
              <a:cs typeface="Tahoma"/>
            </a:endParaRPr>
          </a:p>
          <a:p>
            <a:pPr marL="339090">
              <a:lnSpc>
                <a:spcPts val="1150"/>
              </a:lnSpc>
            </a:pP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provide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the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epidemiology,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anatomiclinical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characteristics,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clinical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outcome,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course,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endParaRPr sz="1000">
              <a:latin typeface="Verdana"/>
              <a:cs typeface="Verdana"/>
            </a:endParaRPr>
          </a:p>
          <a:p>
            <a:pPr marL="339090">
              <a:lnSpc>
                <a:spcPts val="1195"/>
              </a:lnSpc>
            </a:pP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complications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C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r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ohn’s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disease.</a:t>
            </a:r>
            <a:endParaRPr sz="1000">
              <a:latin typeface="Verdana"/>
              <a:cs typeface="Verdana"/>
            </a:endParaRPr>
          </a:p>
          <a:p>
            <a:pPr marL="339090" marR="268605">
              <a:lnSpc>
                <a:spcPts val="1200"/>
              </a:lnSpc>
              <a:spcBef>
                <a:spcPts val="35"/>
              </a:spcBef>
            </a:pP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To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understand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difficulties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in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diagnosis 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and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indications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for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diagnostic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techniques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in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Crohn’s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disease. </a:t>
            </a:r>
            <a:r>
              <a:rPr sz="1000" spc="-3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learn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the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indications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for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medical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surgical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treatments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for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Crohn’s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disease.</a:t>
            </a:r>
            <a:endParaRPr sz="10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73602" y="5130406"/>
            <a:ext cx="6152515" cy="1703070"/>
            <a:chOff x="3373602" y="5130406"/>
            <a:chExt cx="6152515" cy="1703070"/>
          </a:xfrm>
        </p:grpSpPr>
        <p:sp>
          <p:nvSpPr>
            <p:cNvPr id="11" name="object 11"/>
            <p:cNvSpPr/>
            <p:nvPr/>
          </p:nvSpPr>
          <p:spPr>
            <a:xfrm>
              <a:off x="3373602" y="5130406"/>
              <a:ext cx="6152515" cy="1703070"/>
            </a:xfrm>
            <a:custGeom>
              <a:avLst/>
              <a:gdLst/>
              <a:ahLst/>
              <a:cxnLst/>
              <a:rect l="l" t="t" r="r" b="b"/>
              <a:pathLst>
                <a:path w="6152515" h="1703070">
                  <a:moveTo>
                    <a:pt x="6151892" y="0"/>
                  </a:moveTo>
                  <a:lnTo>
                    <a:pt x="0" y="0"/>
                  </a:lnTo>
                  <a:lnTo>
                    <a:pt x="0" y="1702587"/>
                  </a:lnTo>
                  <a:lnTo>
                    <a:pt x="6151892" y="1702587"/>
                  </a:lnTo>
                  <a:lnTo>
                    <a:pt x="61518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7361" y="5487631"/>
              <a:ext cx="98425" cy="858519"/>
            </a:xfrm>
            <a:custGeom>
              <a:avLst/>
              <a:gdLst/>
              <a:ahLst/>
              <a:cxnLst/>
              <a:rect l="l" t="t" r="r" b="b"/>
              <a:pathLst>
                <a:path w="98425" h="858520">
                  <a:moveTo>
                    <a:pt x="98285" y="814730"/>
                  </a:moveTo>
                  <a:lnTo>
                    <a:pt x="43357" y="759802"/>
                  </a:lnTo>
                  <a:lnTo>
                    <a:pt x="0" y="803160"/>
                  </a:lnTo>
                  <a:lnTo>
                    <a:pt x="54927" y="858088"/>
                  </a:lnTo>
                  <a:lnTo>
                    <a:pt x="98285" y="814730"/>
                  </a:lnTo>
                  <a:close/>
                </a:path>
                <a:path w="98425" h="858520">
                  <a:moveTo>
                    <a:pt x="98285" y="358851"/>
                  </a:moveTo>
                  <a:lnTo>
                    <a:pt x="43357" y="303923"/>
                  </a:lnTo>
                  <a:lnTo>
                    <a:pt x="0" y="347281"/>
                  </a:lnTo>
                  <a:lnTo>
                    <a:pt x="54927" y="402209"/>
                  </a:lnTo>
                  <a:lnTo>
                    <a:pt x="98285" y="358851"/>
                  </a:lnTo>
                  <a:close/>
                </a:path>
                <a:path w="98425" h="858520">
                  <a:moveTo>
                    <a:pt x="98285" y="54927"/>
                  </a:moveTo>
                  <a:lnTo>
                    <a:pt x="43357" y="0"/>
                  </a:lnTo>
                  <a:lnTo>
                    <a:pt x="0" y="43357"/>
                  </a:lnTo>
                  <a:lnTo>
                    <a:pt x="54927" y="98285"/>
                  </a:lnTo>
                  <a:lnTo>
                    <a:pt x="98285" y="54927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73602" y="5130406"/>
            <a:ext cx="6152515" cy="1703070"/>
          </a:xfrm>
          <a:prstGeom prst="rect">
            <a:avLst/>
          </a:prstGeom>
          <a:ln w="43421">
            <a:solidFill>
              <a:srgbClr val="BA5157"/>
            </a:solidFill>
          </a:ln>
        </p:spPr>
        <p:txBody>
          <a:bodyPr vert="horz" wrap="square" lIns="0" tIns="119380" rIns="0" bIns="0" rtlCol="0">
            <a:spAutoFit/>
          </a:bodyPr>
          <a:lstStyle/>
          <a:p>
            <a:pPr marL="103505">
              <a:lnSpc>
                <a:spcPts val="1695"/>
              </a:lnSpc>
              <a:spcBef>
                <a:spcPts val="940"/>
              </a:spcBef>
            </a:pPr>
            <a:r>
              <a:rPr sz="1450" b="1" spc="-225" dirty="0">
                <a:solidFill>
                  <a:srgbClr val="0064A4"/>
                </a:solidFill>
                <a:latin typeface="Tahoma"/>
                <a:cs typeface="Tahoma"/>
              </a:rPr>
              <a:t>KEY</a:t>
            </a:r>
            <a:r>
              <a:rPr sz="1450" b="1" spc="-75" dirty="0">
                <a:solidFill>
                  <a:srgbClr val="0064A4"/>
                </a:solidFill>
                <a:latin typeface="Tahoma"/>
                <a:cs typeface="Tahoma"/>
              </a:rPr>
              <a:t> </a:t>
            </a:r>
            <a:r>
              <a:rPr sz="1450" b="1" spc="-170" dirty="0">
                <a:solidFill>
                  <a:srgbClr val="0064A4"/>
                </a:solidFill>
                <a:latin typeface="Tahoma"/>
                <a:cs typeface="Tahoma"/>
              </a:rPr>
              <a:t>CONCEPTS</a:t>
            </a:r>
            <a:endParaRPr sz="1450">
              <a:latin typeface="Tahoma"/>
              <a:cs typeface="Tahoma"/>
            </a:endParaRPr>
          </a:p>
          <a:p>
            <a:pPr marL="308610">
              <a:lnSpc>
                <a:spcPts val="1150"/>
              </a:lnSpc>
            </a:pP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Crohn’s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Disease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is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chronic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inflammatory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disease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unknown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aetiology,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characterized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by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recurrent</a:t>
            </a:r>
            <a:endParaRPr sz="1000">
              <a:latin typeface="Verdana"/>
              <a:cs typeface="Verdana"/>
            </a:endParaRPr>
          </a:p>
          <a:p>
            <a:pPr marL="308610" marR="137160">
              <a:lnSpc>
                <a:spcPts val="1200"/>
              </a:lnSpc>
              <a:spcBef>
                <a:spcPts val="35"/>
              </a:spcBef>
            </a:pP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phases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remission 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and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relapse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symptoms,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mainly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diarrhoea,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abdominal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pain, weight </a:t>
            </a:r>
            <a:r>
              <a:rPr sz="1000" spc="-110" dirty="0">
                <a:solidFill>
                  <a:srgbClr val="231F20"/>
                </a:solidFill>
                <a:latin typeface="Verdana"/>
                <a:cs typeface="Verdana"/>
              </a:rPr>
              <a:t>loss,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fever.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Intestinal lesions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in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Crohn’s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Disease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may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Involve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any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area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of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the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gastrointestinal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tract,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although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more </a:t>
            </a:r>
            <a:r>
              <a:rPr sz="1000" spc="-3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frequently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terminal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Ileum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the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colon.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Typical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features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include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transmural</a:t>
            </a:r>
            <a:r>
              <a:rPr sz="1000" spc="-5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Inflammation,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231F20"/>
                </a:solidFill>
                <a:latin typeface="Verdana"/>
                <a:cs typeface="Verdana"/>
              </a:rPr>
              <a:t>focal </a:t>
            </a:r>
            <a:r>
              <a:rPr sz="1000" spc="-33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0" dirty="0">
                <a:solidFill>
                  <a:srgbClr val="231F20"/>
                </a:solidFill>
                <a:latin typeface="Verdana"/>
                <a:cs typeface="Verdana"/>
              </a:rPr>
              <a:t>patchy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lesions,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fibrostricturing,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231F20"/>
                </a:solidFill>
                <a:latin typeface="Verdana"/>
                <a:cs typeface="Verdana"/>
              </a:rPr>
              <a:t>fistulizing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or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non-penetrating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85" dirty="0">
                <a:solidFill>
                  <a:srgbClr val="231F20"/>
                </a:solidFill>
                <a:latin typeface="Verdana"/>
                <a:cs typeface="Verdana"/>
              </a:rPr>
              <a:t>non-fistulizing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behavior.</a:t>
            </a:r>
            <a:endParaRPr sz="1000">
              <a:latin typeface="Verdana"/>
              <a:cs typeface="Verdana"/>
            </a:endParaRPr>
          </a:p>
          <a:p>
            <a:pPr marL="308610">
              <a:lnSpc>
                <a:spcPts val="1145"/>
              </a:lnSpc>
            </a:pP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The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diagnosis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may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231F20"/>
                </a:solidFill>
                <a:latin typeface="Verdana"/>
                <a:cs typeface="Verdana"/>
              </a:rPr>
              <a:t>be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231F20"/>
                </a:solidFill>
                <a:latin typeface="Verdana"/>
                <a:cs typeface="Verdana"/>
              </a:rPr>
              <a:t>difficult,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as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there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30" dirty="0">
                <a:solidFill>
                  <a:srgbClr val="231F20"/>
                </a:solidFill>
                <a:latin typeface="Verdana"/>
                <a:cs typeface="Verdana"/>
              </a:rPr>
              <a:t>is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no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25" dirty="0">
                <a:solidFill>
                  <a:srgbClr val="231F20"/>
                </a:solidFill>
                <a:latin typeface="Verdana"/>
                <a:cs typeface="Verdana"/>
              </a:rPr>
              <a:t>a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gold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55" dirty="0">
                <a:solidFill>
                  <a:srgbClr val="231F20"/>
                </a:solidFill>
                <a:latin typeface="Verdana"/>
                <a:cs typeface="Verdana"/>
              </a:rPr>
              <a:t>standard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diagnostic</a:t>
            </a:r>
            <a:r>
              <a:rPr sz="1000" spc="-8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231F20"/>
                </a:solidFill>
                <a:latin typeface="Verdana"/>
                <a:cs typeface="Verdana"/>
              </a:rPr>
              <a:t>approach.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Endoscopic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endParaRPr sz="1000">
              <a:latin typeface="Verdana"/>
              <a:cs typeface="Verdana"/>
            </a:endParaRPr>
          </a:p>
          <a:p>
            <a:pPr marL="308610" marR="136525">
              <a:lnSpc>
                <a:spcPts val="1200"/>
              </a:lnSpc>
              <a:spcBef>
                <a:spcPts val="40"/>
              </a:spcBef>
            </a:pPr>
            <a:r>
              <a:rPr sz="1000" spc="-35" dirty="0">
                <a:solidFill>
                  <a:srgbClr val="231F20"/>
                </a:solidFill>
                <a:latin typeface="Verdana"/>
                <a:cs typeface="Verdana"/>
              </a:rPr>
              <a:t>radiological</a:t>
            </a:r>
            <a:r>
              <a:rPr sz="1000" spc="-12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findings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may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0" dirty="0">
                <a:solidFill>
                  <a:srgbClr val="231F20"/>
                </a:solidFill>
                <a:latin typeface="Verdana"/>
                <a:cs typeface="Verdana"/>
              </a:rPr>
              <a:t>help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support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0" dirty="0">
                <a:solidFill>
                  <a:srgbClr val="231F20"/>
                </a:solidFill>
                <a:latin typeface="Verdana"/>
                <a:cs typeface="Verdana"/>
              </a:rPr>
              <a:t>diagnosis,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to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define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disease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activity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5" dirty="0">
                <a:solidFill>
                  <a:srgbClr val="231F20"/>
                </a:solidFill>
                <a:latin typeface="Verdana"/>
                <a:cs typeface="Verdana"/>
              </a:rPr>
              <a:t>and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45" dirty="0">
                <a:solidFill>
                  <a:srgbClr val="231F20"/>
                </a:solidFill>
                <a:latin typeface="Verdana"/>
                <a:cs typeface="Verdana"/>
              </a:rPr>
              <a:t>complications,</a:t>
            </a:r>
            <a:r>
              <a:rPr sz="1000" spc="-12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231F20"/>
                </a:solidFill>
                <a:latin typeface="Verdana"/>
                <a:cs typeface="Verdana"/>
              </a:rPr>
              <a:t>and </a:t>
            </a:r>
            <a:r>
              <a:rPr sz="1000" spc="-34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75" dirty="0">
                <a:solidFill>
                  <a:srgbClr val="231F20"/>
                </a:solidFill>
                <a:latin typeface="Verdana"/>
                <a:cs typeface="Verdana"/>
              </a:rPr>
              <a:t>for</a:t>
            </a:r>
            <a:r>
              <a:rPr sz="1000" spc="-10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95" dirty="0">
                <a:solidFill>
                  <a:srgbClr val="231F20"/>
                </a:solidFill>
                <a:latin typeface="Verdana"/>
                <a:cs typeface="Verdana"/>
              </a:rPr>
              <a:t>assessing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114" dirty="0">
                <a:solidFill>
                  <a:srgbClr val="231F20"/>
                </a:solidFill>
                <a:latin typeface="Verdana"/>
                <a:cs typeface="Verdana"/>
              </a:rPr>
              <a:t>its</a:t>
            </a:r>
            <a:r>
              <a:rPr sz="1000" spc="-100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spc="-60" dirty="0">
                <a:solidFill>
                  <a:srgbClr val="231F20"/>
                </a:solidFill>
                <a:latin typeface="Verdana"/>
                <a:cs typeface="Verdana"/>
              </a:rPr>
              <a:t>course.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534000" y="718922"/>
            <a:ext cx="1634489" cy="1047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700"/>
              </a:spcBef>
            </a:pPr>
            <a:r>
              <a:rPr spc="-550" dirty="0"/>
              <a:t>DIGE</a:t>
            </a:r>
            <a:r>
              <a:rPr spc="-535" dirty="0"/>
              <a:t>S</a:t>
            </a:r>
            <a:r>
              <a:rPr spc="-515" dirty="0"/>
              <a:t>TIVE  </a:t>
            </a:r>
            <a:r>
              <a:rPr spc="-570" dirty="0"/>
              <a:t>DISEASES</a:t>
            </a:r>
          </a:p>
          <a:p>
            <a:pPr marL="35560">
              <a:lnSpc>
                <a:spcPct val="100000"/>
              </a:lnSpc>
              <a:spcBef>
                <a:spcPts val="400"/>
              </a:spcBef>
            </a:pPr>
            <a:r>
              <a:rPr sz="1200" b="0" spc="-50" dirty="0">
                <a:latin typeface="Microsoft Sans Serif"/>
                <a:cs typeface="Microsoft Sans Serif"/>
              </a:rPr>
              <a:t>2022-2025</a:t>
            </a:r>
            <a:r>
              <a:rPr sz="1200" b="0" spc="-30" dirty="0">
                <a:latin typeface="Microsoft Sans Serif"/>
                <a:cs typeface="Microsoft Sans Serif"/>
              </a:rPr>
              <a:t> </a:t>
            </a:r>
            <a:r>
              <a:rPr sz="1200" b="0" spc="-120" dirty="0">
                <a:latin typeface="Microsoft Sans Serif"/>
                <a:cs typeface="Microsoft Sans Serif"/>
              </a:rPr>
              <a:t>Edition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16" name="object 16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1034903" y="258767"/>
            <a:ext cx="190500" cy="15875"/>
            <a:chOff x="11034903" y="258767"/>
            <a:chExt cx="190500" cy="15875"/>
          </a:xfrm>
        </p:grpSpPr>
        <p:sp>
          <p:nvSpPr>
            <p:cNvPr id="19" name="object 19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22" name="object 22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1034903" y="7818773"/>
            <a:ext cx="190500" cy="15875"/>
            <a:chOff x="11034903" y="7818773"/>
            <a:chExt cx="190500" cy="15875"/>
          </a:xfrm>
        </p:grpSpPr>
        <p:sp>
          <p:nvSpPr>
            <p:cNvPr id="25" name="object 25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28" name="object 28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31" name="object 31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0950765" y="5"/>
            <a:ext cx="15875" cy="190500"/>
            <a:chOff x="10950765" y="5"/>
            <a:chExt cx="15875" cy="190500"/>
          </a:xfrm>
        </p:grpSpPr>
        <p:sp>
          <p:nvSpPr>
            <p:cNvPr id="34" name="object 34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10950765" y="7902910"/>
            <a:ext cx="15875" cy="190500"/>
            <a:chOff x="10950765" y="7902910"/>
            <a:chExt cx="15875" cy="190500"/>
          </a:xfrm>
        </p:grpSpPr>
        <p:sp>
          <p:nvSpPr>
            <p:cNvPr id="37" name="object 37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2810" y="86690"/>
            <a:ext cx="5929859" cy="79120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03999" y="1454950"/>
            <a:ext cx="3055620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z="1300" spc="-19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75" dirty="0">
                <a:solidFill>
                  <a:srgbClr val="FFFFFF"/>
                </a:solidFill>
                <a:latin typeface="Verdana"/>
                <a:cs typeface="Verdana"/>
              </a:rPr>
              <a:t>edition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14" dirty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ovides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8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25" dirty="0">
                <a:solidFill>
                  <a:srgbClr val="FFFFFF"/>
                </a:solidFill>
                <a:latin typeface="Verdana"/>
                <a:cs typeface="Verdana"/>
              </a:rPr>
              <a:t>student</a:t>
            </a:r>
            <a:r>
              <a:rPr sz="1300" spc="-114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10" dirty="0">
                <a:solidFill>
                  <a:srgbClr val="FFFFFF"/>
                </a:solidFill>
                <a:latin typeface="Verdana"/>
                <a:cs typeface="Verdana"/>
              </a:rPr>
              <a:t>a  </a:t>
            </a:r>
            <a:r>
              <a:rPr sz="1300" spc="-125" dirty="0">
                <a:solidFill>
                  <a:srgbClr val="FFFFFF"/>
                </a:solidFill>
                <a:latin typeface="Verdana"/>
                <a:cs typeface="Verdana"/>
              </a:rPr>
              <a:t>user-friendly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manual,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up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date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10" dirty="0">
                <a:solidFill>
                  <a:srgbClr val="FFFFFF"/>
                </a:solidFill>
                <a:latin typeface="Verdana"/>
                <a:cs typeface="Verdana"/>
              </a:rPr>
              <a:t>wit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h </a:t>
            </a:r>
            <a:r>
              <a:rPr sz="1300" spc="-70" dirty="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most </a:t>
            </a:r>
            <a:r>
              <a:rPr sz="1300" spc="-65" dirty="0">
                <a:solidFill>
                  <a:srgbClr val="FFFFFF"/>
                </a:solidFill>
                <a:latin typeface="Verdana"/>
                <a:cs typeface="Verdana"/>
              </a:rPr>
              <a:t>recent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research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rich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14" dirty="0">
                <a:solidFill>
                  <a:srgbClr val="FFFFFF"/>
                </a:solidFill>
                <a:latin typeface="Verdana"/>
                <a:cs typeface="Verdana"/>
              </a:rPr>
              <a:t>full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60" dirty="0">
                <a:solidFill>
                  <a:srgbClr val="FFFFFF"/>
                </a:solidFill>
                <a:latin typeface="Verdana"/>
                <a:cs typeface="Verdana"/>
              </a:rPr>
              <a:t>color </a:t>
            </a:r>
            <a:r>
              <a:rPr sz="13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130" dirty="0">
                <a:solidFill>
                  <a:srgbClr val="FFFFFF"/>
                </a:solidFill>
                <a:latin typeface="Verdana"/>
                <a:cs typeface="Verdana"/>
              </a:rPr>
              <a:t>illustration</a:t>
            </a:r>
            <a:r>
              <a:rPr sz="1300" spc="-14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300" spc="-3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3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300" spc="-90" dirty="0">
                <a:solidFill>
                  <a:srgbClr val="FFFFFF"/>
                </a:solidFill>
                <a:latin typeface="Verdana"/>
                <a:cs typeface="Verdana"/>
              </a:rPr>
              <a:t>photographs.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99" y="184998"/>
            <a:ext cx="1454244" cy="7421223"/>
          </a:xfrm>
          <a:prstGeom prst="rect">
            <a:avLst/>
          </a:prstGeom>
        </p:spPr>
        <p:txBody>
          <a:bodyPr vert="vert270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450" b="1" spc="-2075" dirty="0">
                <a:solidFill>
                  <a:srgbClr val="FFFFFF"/>
                </a:solidFill>
                <a:latin typeface="Verdana"/>
                <a:cs typeface="Verdana"/>
              </a:rPr>
              <a:t>EDUCATIONAL</a:t>
            </a:r>
            <a:endParaRPr sz="945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6134" y="1533525"/>
            <a:ext cx="1454244" cy="4732590"/>
          </a:xfrm>
          <a:prstGeom prst="rect">
            <a:avLst/>
          </a:prstGeom>
        </p:spPr>
        <p:txBody>
          <a:bodyPr vert="vert270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9450" b="1" spc="-5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9450" b="1" dirty="0">
                <a:solidFill>
                  <a:srgbClr val="FFFFFF"/>
                </a:solidFill>
                <a:latin typeface="Verdana"/>
                <a:cs typeface="Verdana"/>
              </a:rPr>
              <a:t>OO</a:t>
            </a:r>
            <a:r>
              <a:rPr sz="9450" b="1" spc="9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9450" b="1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9450" dirty="0">
              <a:latin typeface="Verdana"/>
              <a:cs typeface="Verdan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416655" y="2570683"/>
            <a:ext cx="2715260" cy="2649855"/>
            <a:chOff x="3416655" y="2570683"/>
            <a:chExt cx="2715260" cy="26498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6588" y="2573870"/>
              <a:ext cx="541794" cy="114433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7084" y="2573870"/>
              <a:ext cx="592479" cy="10365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82157" y="2571903"/>
              <a:ext cx="2300474" cy="12282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6428" y="2710154"/>
              <a:ext cx="471508" cy="45956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23601" y="2801035"/>
              <a:ext cx="2405037" cy="18830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26816" y="3891000"/>
              <a:ext cx="284999" cy="38450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96893" y="3134296"/>
              <a:ext cx="1709748" cy="14154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25093" y="4332833"/>
              <a:ext cx="347889" cy="39984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34667" y="416351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" y="0"/>
                  </a:moveTo>
                  <a:close/>
                </a:path>
              </a:pathLst>
            </a:custGeom>
            <a:solidFill>
              <a:srgbClr val="E8A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24006" y="2701594"/>
              <a:ext cx="2404619" cy="199543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51135" y="3227324"/>
              <a:ext cx="1383269" cy="12321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023284" y="2850616"/>
              <a:ext cx="1403985" cy="1763395"/>
            </a:xfrm>
            <a:custGeom>
              <a:avLst/>
              <a:gdLst/>
              <a:ahLst/>
              <a:cxnLst/>
              <a:rect l="l" t="t" r="r" b="b"/>
              <a:pathLst>
                <a:path w="1403985" h="1763395">
                  <a:moveTo>
                    <a:pt x="1403781" y="1654238"/>
                  </a:moveTo>
                  <a:lnTo>
                    <a:pt x="1374470" y="1618576"/>
                  </a:lnTo>
                  <a:lnTo>
                    <a:pt x="1359535" y="1611464"/>
                  </a:lnTo>
                  <a:lnTo>
                    <a:pt x="1353235" y="1608150"/>
                  </a:lnTo>
                  <a:lnTo>
                    <a:pt x="1347025" y="1604187"/>
                  </a:lnTo>
                  <a:lnTo>
                    <a:pt x="1340993" y="1599285"/>
                  </a:lnTo>
                  <a:lnTo>
                    <a:pt x="1334439" y="1593189"/>
                  </a:lnTo>
                  <a:lnTo>
                    <a:pt x="1321701" y="1568399"/>
                  </a:lnTo>
                  <a:lnTo>
                    <a:pt x="1303934" y="1567751"/>
                  </a:lnTo>
                  <a:lnTo>
                    <a:pt x="1280439" y="1570215"/>
                  </a:lnTo>
                  <a:lnTo>
                    <a:pt x="1268387" y="1570164"/>
                  </a:lnTo>
                  <a:lnTo>
                    <a:pt x="1257490" y="1567573"/>
                  </a:lnTo>
                  <a:lnTo>
                    <a:pt x="1227848" y="1522806"/>
                  </a:lnTo>
                  <a:lnTo>
                    <a:pt x="1223098" y="1513941"/>
                  </a:lnTo>
                  <a:lnTo>
                    <a:pt x="1217269" y="1505585"/>
                  </a:lnTo>
                  <a:lnTo>
                    <a:pt x="1209776" y="1497838"/>
                  </a:lnTo>
                  <a:lnTo>
                    <a:pt x="1203718" y="1492605"/>
                  </a:lnTo>
                  <a:lnTo>
                    <a:pt x="1179601" y="1467129"/>
                  </a:lnTo>
                  <a:lnTo>
                    <a:pt x="1170838" y="1463878"/>
                  </a:lnTo>
                  <a:lnTo>
                    <a:pt x="1145095" y="1448422"/>
                  </a:lnTo>
                  <a:lnTo>
                    <a:pt x="1139304" y="1445755"/>
                  </a:lnTo>
                  <a:lnTo>
                    <a:pt x="1093139" y="1419428"/>
                  </a:lnTo>
                  <a:lnTo>
                    <a:pt x="1064437" y="1391208"/>
                  </a:lnTo>
                  <a:lnTo>
                    <a:pt x="1045679" y="1353400"/>
                  </a:lnTo>
                  <a:lnTo>
                    <a:pt x="1043698" y="1332865"/>
                  </a:lnTo>
                  <a:lnTo>
                    <a:pt x="1047191" y="1312151"/>
                  </a:lnTo>
                  <a:lnTo>
                    <a:pt x="1056170" y="1291336"/>
                  </a:lnTo>
                  <a:lnTo>
                    <a:pt x="1070597" y="1270482"/>
                  </a:lnTo>
                  <a:lnTo>
                    <a:pt x="1070825" y="1270165"/>
                  </a:lnTo>
                  <a:lnTo>
                    <a:pt x="1071130" y="1269936"/>
                  </a:lnTo>
                  <a:lnTo>
                    <a:pt x="1101826" y="1234782"/>
                  </a:lnTo>
                  <a:lnTo>
                    <a:pt x="1120343" y="1194854"/>
                  </a:lnTo>
                  <a:lnTo>
                    <a:pt x="1130109" y="1151420"/>
                  </a:lnTo>
                  <a:lnTo>
                    <a:pt x="1134605" y="1105738"/>
                  </a:lnTo>
                  <a:lnTo>
                    <a:pt x="1137259" y="1059103"/>
                  </a:lnTo>
                  <a:lnTo>
                    <a:pt x="1141564" y="1012761"/>
                  </a:lnTo>
                  <a:lnTo>
                    <a:pt x="1150950" y="968006"/>
                  </a:lnTo>
                  <a:lnTo>
                    <a:pt x="1168895" y="926109"/>
                  </a:lnTo>
                  <a:lnTo>
                    <a:pt x="1182611" y="882319"/>
                  </a:lnTo>
                  <a:lnTo>
                    <a:pt x="1185252" y="839990"/>
                  </a:lnTo>
                  <a:lnTo>
                    <a:pt x="1178001" y="799744"/>
                  </a:lnTo>
                  <a:lnTo>
                    <a:pt x="1161999" y="762190"/>
                  </a:lnTo>
                  <a:lnTo>
                    <a:pt x="1138428" y="727938"/>
                  </a:lnTo>
                  <a:lnTo>
                    <a:pt x="1108430" y="697598"/>
                  </a:lnTo>
                  <a:lnTo>
                    <a:pt x="1073188" y="671779"/>
                  </a:lnTo>
                  <a:lnTo>
                    <a:pt x="1033856" y="651090"/>
                  </a:lnTo>
                  <a:lnTo>
                    <a:pt x="988910" y="639432"/>
                  </a:lnTo>
                  <a:lnTo>
                    <a:pt x="973797" y="636104"/>
                  </a:lnTo>
                  <a:lnTo>
                    <a:pt x="935494" y="616267"/>
                  </a:lnTo>
                  <a:lnTo>
                    <a:pt x="904151" y="586219"/>
                  </a:lnTo>
                  <a:lnTo>
                    <a:pt x="869073" y="541045"/>
                  </a:lnTo>
                  <a:lnTo>
                    <a:pt x="850836" y="519493"/>
                  </a:lnTo>
                  <a:lnTo>
                    <a:pt x="828865" y="500481"/>
                  </a:lnTo>
                  <a:lnTo>
                    <a:pt x="784517" y="478409"/>
                  </a:lnTo>
                  <a:lnTo>
                    <a:pt x="739140" y="470865"/>
                  </a:lnTo>
                  <a:lnTo>
                    <a:pt x="692416" y="473456"/>
                  </a:lnTo>
                  <a:lnTo>
                    <a:pt x="644067" y="481787"/>
                  </a:lnTo>
                  <a:lnTo>
                    <a:pt x="606209" y="484847"/>
                  </a:lnTo>
                  <a:lnTo>
                    <a:pt x="568083" y="479983"/>
                  </a:lnTo>
                  <a:lnTo>
                    <a:pt x="531444" y="468160"/>
                  </a:lnTo>
                  <a:lnTo>
                    <a:pt x="459905" y="419011"/>
                  </a:lnTo>
                  <a:lnTo>
                    <a:pt x="427113" y="379933"/>
                  </a:lnTo>
                  <a:lnTo>
                    <a:pt x="401027" y="336003"/>
                  </a:lnTo>
                  <a:lnTo>
                    <a:pt x="383032" y="290106"/>
                  </a:lnTo>
                  <a:lnTo>
                    <a:pt x="375221" y="242023"/>
                  </a:lnTo>
                  <a:lnTo>
                    <a:pt x="376021" y="217741"/>
                  </a:lnTo>
                  <a:lnTo>
                    <a:pt x="380098" y="193586"/>
                  </a:lnTo>
                  <a:lnTo>
                    <a:pt x="386524" y="176796"/>
                  </a:lnTo>
                  <a:lnTo>
                    <a:pt x="394639" y="161290"/>
                  </a:lnTo>
                  <a:lnTo>
                    <a:pt x="400570" y="145186"/>
                  </a:lnTo>
                  <a:lnTo>
                    <a:pt x="400456" y="126631"/>
                  </a:lnTo>
                  <a:lnTo>
                    <a:pt x="390740" y="107035"/>
                  </a:lnTo>
                  <a:lnTo>
                    <a:pt x="376123" y="93370"/>
                  </a:lnTo>
                  <a:lnTo>
                    <a:pt x="362204" y="78994"/>
                  </a:lnTo>
                  <a:lnTo>
                    <a:pt x="354558" y="57277"/>
                  </a:lnTo>
                  <a:lnTo>
                    <a:pt x="342938" y="44246"/>
                  </a:lnTo>
                  <a:lnTo>
                    <a:pt x="329476" y="40525"/>
                  </a:lnTo>
                  <a:lnTo>
                    <a:pt x="314756" y="40474"/>
                  </a:lnTo>
                  <a:lnTo>
                    <a:pt x="299389" y="38392"/>
                  </a:lnTo>
                  <a:lnTo>
                    <a:pt x="289648" y="29895"/>
                  </a:lnTo>
                  <a:lnTo>
                    <a:pt x="284899" y="17195"/>
                  </a:lnTo>
                  <a:lnTo>
                    <a:pt x="278307" y="5499"/>
                  </a:lnTo>
                  <a:lnTo>
                    <a:pt x="263029" y="0"/>
                  </a:lnTo>
                  <a:lnTo>
                    <a:pt x="244957" y="3746"/>
                  </a:lnTo>
                  <a:lnTo>
                    <a:pt x="226021" y="14160"/>
                  </a:lnTo>
                  <a:lnTo>
                    <a:pt x="210007" y="28613"/>
                  </a:lnTo>
                  <a:lnTo>
                    <a:pt x="200672" y="44450"/>
                  </a:lnTo>
                  <a:lnTo>
                    <a:pt x="194856" y="46850"/>
                  </a:lnTo>
                  <a:lnTo>
                    <a:pt x="156362" y="57264"/>
                  </a:lnTo>
                  <a:lnTo>
                    <a:pt x="150075" y="72440"/>
                  </a:lnTo>
                  <a:lnTo>
                    <a:pt x="146342" y="79070"/>
                  </a:lnTo>
                  <a:lnTo>
                    <a:pt x="139065" y="81927"/>
                  </a:lnTo>
                  <a:lnTo>
                    <a:pt x="122212" y="87718"/>
                  </a:lnTo>
                  <a:lnTo>
                    <a:pt x="110591" y="101447"/>
                  </a:lnTo>
                  <a:lnTo>
                    <a:pt x="106375" y="118770"/>
                  </a:lnTo>
                  <a:lnTo>
                    <a:pt x="111734" y="135293"/>
                  </a:lnTo>
                  <a:lnTo>
                    <a:pt x="121069" y="156248"/>
                  </a:lnTo>
                  <a:lnTo>
                    <a:pt x="124714" y="179057"/>
                  </a:lnTo>
                  <a:lnTo>
                    <a:pt x="128803" y="201472"/>
                  </a:lnTo>
                  <a:lnTo>
                    <a:pt x="139522" y="221170"/>
                  </a:lnTo>
                  <a:lnTo>
                    <a:pt x="147294" y="228574"/>
                  </a:lnTo>
                  <a:lnTo>
                    <a:pt x="155155" y="235051"/>
                  </a:lnTo>
                  <a:lnTo>
                    <a:pt x="162687" y="242100"/>
                  </a:lnTo>
                  <a:lnTo>
                    <a:pt x="169506" y="251142"/>
                  </a:lnTo>
                  <a:lnTo>
                    <a:pt x="172542" y="258279"/>
                  </a:lnTo>
                  <a:lnTo>
                    <a:pt x="174421" y="265353"/>
                  </a:lnTo>
                  <a:lnTo>
                    <a:pt x="176949" y="272084"/>
                  </a:lnTo>
                  <a:lnTo>
                    <a:pt x="181978" y="278155"/>
                  </a:lnTo>
                  <a:lnTo>
                    <a:pt x="187845" y="281724"/>
                  </a:lnTo>
                  <a:lnTo>
                    <a:pt x="200355" y="286486"/>
                  </a:lnTo>
                  <a:lnTo>
                    <a:pt x="206044" y="289928"/>
                  </a:lnTo>
                  <a:lnTo>
                    <a:pt x="214287" y="298881"/>
                  </a:lnTo>
                  <a:lnTo>
                    <a:pt x="220726" y="309651"/>
                  </a:lnTo>
                  <a:lnTo>
                    <a:pt x="225793" y="321233"/>
                  </a:lnTo>
                  <a:lnTo>
                    <a:pt x="229920" y="332638"/>
                  </a:lnTo>
                  <a:lnTo>
                    <a:pt x="241134" y="358051"/>
                  </a:lnTo>
                  <a:lnTo>
                    <a:pt x="255041" y="380365"/>
                  </a:lnTo>
                  <a:lnTo>
                    <a:pt x="287108" y="423862"/>
                  </a:lnTo>
                  <a:lnTo>
                    <a:pt x="299478" y="459587"/>
                  </a:lnTo>
                  <a:lnTo>
                    <a:pt x="294563" y="498563"/>
                  </a:lnTo>
                  <a:lnTo>
                    <a:pt x="277507" y="535279"/>
                  </a:lnTo>
                  <a:lnTo>
                    <a:pt x="229920" y="580948"/>
                  </a:lnTo>
                  <a:lnTo>
                    <a:pt x="204495" y="593991"/>
                  </a:lnTo>
                  <a:lnTo>
                    <a:pt x="179184" y="607263"/>
                  </a:lnTo>
                  <a:lnTo>
                    <a:pt x="155968" y="624662"/>
                  </a:lnTo>
                  <a:lnTo>
                    <a:pt x="126504" y="663016"/>
                  </a:lnTo>
                  <a:lnTo>
                    <a:pt x="108610" y="707288"/>
                  </a:lnTo>
                  <a:lnTo>
                    <a:pt x="100698" y="754900"/>
                  </a:lnTo>
                  <a:lnTo>
                    <a:pt x="101155" y="803236"/>
                  </a:lnTo>
                  <a:lnTo>
                    <a:pt x="96570" y="839279"/>
                  </a:lnTo>
                  <a:lnTo>
                    <a:pt x="80124" y="871143"/>
                  </a:lnTo>
                  <a:lnTo>
                    <a:pt x="57683" y="900480"/>
                  </a:lnTo>
                  <a:lnTo>
                    <a:pt x="35166" y="928979"/>
                  </a:lnTo>
                  <a:lnTo>
                    <a:pt x="14757" y="965555"/>
                  </a:lnTo>
                  <a:lnTo>
                    <a:pt x="3022" y="1005497"/>
                  </a:lnTo>
                  <a:lnTo>
                    <a:pt x="0" y="1047064"/>
                  </a:lnTo>
                  <a:lnTo>
                    <a:pt x="5753" y="1088555"/>
                  </a:lnTo>
                  <a:lnTo>
                    <a:pt x="21475" y="1132408"/>
                  </a:lnTo>
                  <a:lnTo>
                    <a:pt x="44234" y="1170419"/>
                  </a:lnTo>
                  <a:lnTo>
                    <a:pt x="72618" y="1204048"/>
                  </a:lnTo>
                  <a:lnTo>
                    <a:pt x="105206" y="1234782"/>
                  </a:lnTo>
                  <a:lnTo>
                    <a:pt x="172986" y="1290713"/>
                  </a:lnTo>
                  <a:lnTo>
                    <a:pt x="200367" y="1317002"/>
                  </a:lnTo>
                  <a:lnTo>
                    <a:pt x="223685" y="1346987"/>
                  </a:lnTo>
                  <a:lnTo>
                    <a:pt x="243916" y="1384744"/>
                  </a:lnTo>
                  <a:lnTo>
                    <a:pt x="260616" y="1406283"/>
                  </a:lnTo>
                  <a:lnTo>
                    <a:pt x="313143" y="1431213"/>
                  </a:lnTo>
                  <a:lnTo>
                    <a:pt x="385025" y="1443062"/>
                  </a:lnTo>
                  <a:lnTo>
                    <a:pt x="428409" y="1447101"/>
                  </a:lnTo>
                  <a:lnTo>
                    <a:pt x="471170" y="1454467"/>
                  </a:lnTo>
                  <a:lnTo>
                    <a:pt x="514832" y="1470406"/>
                  </a:lnTo>
                  <a:lnTo>
                    <a:pt x="554748" y="1492999"/>
                  </a:lnTo>
                  <a:lnTo>
                    <a:pt x="591972" y="1516240"/>
                  </a:lnTo>
                  <a:lnTo>
                    <a:pt x="630732" y="1536319"/>
                  </a:lnTo>
                  <a:lnTo>
                    <a:pt x="675297" y="1549438"/>
                  </a:lnTo>
                  <a:lnTo>
                    <a:pt x="722896" y="1552930"/>
                  </a:lnTo>
                  <a:lnTo>
                    <a:pt x="764209" y="1545793"/>
                  </a:lnTo>
                  <a:lnTo>
                    <a:pt x="802005" y="1528152"/>
                  </a:lnTo>
                  <a:lnTo>
                    <a:pt x="839050" y="1500124"/>
                  </a:lnTo>
                  <a:lnTo>
                    <a:pt x="873874" y="1464119"/>
                  </a:lnTo>
                  <a:lnTo>
                    <a:pt x="882243" y="1453375"/>
                  </a:lnTo>
                  <a:lnTo>
                    <a:pt x="921931" y="1436128"/>
                  </a:lnTo>
                  <a:lnTo>
                    <a:pt x="977709" y="1443482"/>
                  </a:lnTo>
                  <a:lnTo>
                    <a:pt x="1034491" y="1464360"/>
                  </a:lnTo>
                  <a:lnTo>
                    <a:pt x="1079500" y="1486700"/>
                  </a:lnTo>
                  <a:lnTo>
                    <a:pt x="1121854" y="1511465"/>
                  </a:lnTo>
                  <a:lnTo>
                    <a:pt x="1165491" y="1549742"/>
                  </a:lnTo>
                  <a:lnTo>
                    <a:pt x="1176096" y="1588350"/>
                  </a:lnTo>
                  <a:lnTo>
                    <a:pt x="1178598" y="1596631"/>
                  </a:lnTo>
                  <a:lnTo>
                    <a:pt x="1184325" y="1603082"/>
                  </a:lnTo>
                  <a:lnTo>
                    <a:pt x="1195019" y="1609001"/>
                  </a:lnTo>
                  <a:lnTo>
                    <a:pt x="1209294" y="1621561"/>
                  </a:lnTo>
                  <a:lnTo>
                    <a:pt x="1215936" y="1639735"/>
                  </a:lnTo>
                  <a:lnTo>
                    <a:pt x="1217625" y="1659534"/>
                  </a:lnTo>
                  <a:lnTo>
                    <a:pt x="1217028" y="1676933"/>
                  </a:lnTo>
                  <a:lnTo>
                    <a:pt x="1217028" y="1684375"/>
                  </a:lnTo>
                  <a:lnTo>
                    <a:pt x="1243406" y="1724939"/>
                  </a:lnTo>
                  <a:lnTo>
                    <a:pt x="1253604" y="1733575"/>
                  </a:lnTo>
                  <a:lnTo>
                    <a:pt x="1268476" y="1752663"/>
                  </a:lnTo>
                  <a:lnTo>
                    <a:pt x="1274927" y="1758657"/>
                  </a:lnTo>
                  <a:lnTo>
                    <a:pt x="1282763" y="1762264"/>
                  </a:lnTo>
                  <a:lnTo>
                    <a:pt x="1293126" y="1762912"/>
                  </a:lnTo>
                  <a:lnTo>
                    <a:pt x="1312329" y="1761363"/>
                  </a:lnTo>
                  <a:lnTo>
                    <a:pt x="1351267" y="1746135"/>
                  </a:lnTo>
                  <a:lnTo>
                    <a:pt x="1373644" y="1707337"/>
                  </a:lnTo>
                  <a:lnTo>
                    <a:pt x="1381671" y="1695043"/>
                  </a:lnTo>
                  <a:lnTo>
                    <a:pt x="1390218" y="1685632"/>
                  </a:lnTo>
                  <a:lnTo>
                    <a:pt x="1398473" y="1675917"/>
                  </a:lnTo>
                  <a:lnTo>
                    <a:pt x="1403604" y="1665986"/>
                  </a:lnTo>
                  <a:lnTo>
                    <a:pt x="1403781" y="1654238"/>
                  </a:lnTo>
                  <a:close/>
                </a:path>
              </a:pathLst>
            </a:custGeom>
            <a:solidFill>
              <a:srgbClr val="F0DE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67403" y="3316844"/>
              <a:ext cx="1097267" cy="104267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58436" y="4286603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5">
                  <a:moveTo>
                    <a:pt x="0" y="0"/>
                  </a:moveTo>
                  <a:lnTo>
                    <a:pt x="1422" y="368"/>
                  </a:lnTo>
                  <a:lnTo>
                    <a:pt x="1117" y="228"/>
                  </a:lnTo>
                  <a:lnTo>
                    <a:pt x="977" y="152"/>
                  </a:lnTo>
                  <a:lnTo>
                    <a:pt x="647" y="114"/>
                  </a:lnTo>
                  <a:lnTo>
                    <a:pt x="30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38257" y="2807334"/>
              <a:ext cx="1662988" cy="18772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139374" y="2894298"/>
              <a:ext cx="1265516" cy="16891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79435" y="2924670"/>
              <a:ext cx="1191293" cy="162559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22963" y="4254027"/>
              <a:ext cx="90624" cy="713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257674" y="3477529"/>
              <a:ext cx="85289" cy="7859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54762" y="3445387"/>
              <a:ext cx="92570" cy="684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26495" y="3615827"/>
              <a:ext cx="95657" cy="9568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306321" y="4135829"/>
              <a:ext cx="70485" cy="61594"/>
            </a:xfrm>
            <a:custGeom>
              <a:avLst/>
              <a:gdLst/>
              <a:ahLst/>
              <a:cxnLst/>
              <a:rect l="l" t="t" r="r" b="b"/>
              <a:pathLst>
                <a:path w="70485" h="61595">
                  <a:moveTo>
                    <a:pt x="23097" y="0"/>
                  </a:moveTo>
                  <a:lnTo>
                    <a:pt x="11578" y="2944"/>
                  </a:lnTo>
                  <a:lnTo>
                    <a:pt x="3298" y="10307"/>
                  </a:lnTo>
                  <a:lnTo>
                    <a:pt x="0" y="20884"/>
                  </a:lnTo>
                  <a:lnTo>
                    <a:pt x="2067" y="32594"/>
                  </a:lnTo>
                  <a:lnTo>
                    <a:pt x="8957" y="44035"/>
                  </a:lnTo>
                  <a:lnTo>
                    <a:pt x="20125" y="53805"/>
                  </a:lnTo>
                  <a:lnTo>
                    <a:pt x="33635" y="59950"/>
                  </a:lnTo>
                  <a:lnTo>
                    <a:pt x="46895" y="61507"/>
                  </a:lnTo>
                  <a:lnTo>
                    <a:pt x="58410" y="58559"/>
                  </a:lnTo>
                  <a:lnTo>
                    <a:pt x="66683" y="51188"/>
                  </a:lnTo>
                  <a:lnTo>
                    <a:pt x="69984" y="40618"/>
                  </a:lnTo>
                  <a:lnTo>
                    <a:pt x="67920" y="28913"/>
                  </a:lnTo>
                  <a:lnTo>
                    <a:pt x="61035" y="17474"/>
                  </a:lnTo>
                  <a:lnTo>
                    <a:pt x="49869" y="7704"/>
                  </a:lnTo>
                  <a:lnTo>
                    <a:pt x="36359" y="1558"/>
                  </a:lnTo>
                  <a:lnTo>
                    <a:pt x="23097" y="0"/>
                  </a:lnTo>
                  <a:close/>
                </a:path>
              </a:pathLst>
            </a:custGeom>
            <a:solidFill>
              <a:srgbClr val="EB7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27320" y="4154543"/>
              <a:ext cx="28575" cy="24130"/>
            </a:xfrm>
            <a:custGeom>
              <a:avLst/>
              <a:gdLst/>
              <a:ahLst/>
              <a:cxnLst/>
              <a:rect l="l" t="t" r="r" b="b"/>
              <a:pathLst>
                <a:path w="28575" h="24129">
                  <a:moveTo>
                    <a:pt x="13068" y="0"/>
                  </a:moveTo>
                  <a:lnTo>
                    <a:pt x="5753" y="393"/>
                  </a:lnTo>
                  <a:lnTo>
                    <a:pt x="0" y="9334"/>
                  </a:lnTo>
                  <a:lnTo>
                    <a:pt x="2641" y="16167"/>
                  </a:lnTo>
                  <a:lnTo>
                    <a:pt x="14922" y="24091"/>
                  </a:lnTo>
                  <a:lnTo>
                    <a:pt x="22237" y="23672"/>
                  </a:lnTo>
                  <a:lnTo>
                    <a:pt x="25107" y="19215"/>
                  </a:lnTo>
                  <a:lnTo>
                    <a:pt x="27990" y="14757"/>
                  </a:lnTo>
                  <a:lnTo>
                    <a:pt x="25349" y="7912"/>
                  </a:lnTo>
                  <a:lnTo>
                    <a:pt x="13068" y="0"/>
                  </a:lnTo>
                  <a:close/>
                </a:path>
              </a:pathLst>
            </a:custGeom>
            <a:solidFill>
              <a:srgbClr val="913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10112" y="3756850"/>
              <a:ext cx="69850" cy="128270"/>
            </a:xfrm>
            <a:custGeom>
              <a:avLst/>
              <a:gdLst/>
              <a:ahLst/>
              <a:cxnLst/>
              <a:rect l="l" t="t" r="r" b="b"/>
              <a:pathLst>
                <a:path w="69850" h="128270">
                  <a:moveTo>
                    <a:pt x="44805" y="105918"/>
                  </a:moveTo>
                  <a:lnTo>
                    <a:pt x="25704" y="77012"/>
                  </a:lnTo>
                  <a:lnTo>
                    <a:pt x="21653" y="75082"/>
                  </a:lnTo>
                  <a:lnTo>
                    <a:pt x="16827" y="74663"/>
                  </a:lnTo>
                  <a:lnTo>
                    <a:pt x="4622" y="78536"/>
                  </a:lnTo>
                  <a:lnTo>
                    <a:pt x="0" y="86245"/>
                  </a:lnTo>
                  <a:lnTo>
                    <a:pt x="596" y="94221"/>
                  </a:lnTo>
                  <a:lnTo>
                    <a:pt x="24028" y="127406"/>
                  </a:lnTo>
                  <a:lnTo>
                    <a:pt x="31051" y="127927"/>
                  </a:lnTo>
                  <a:lnTo>
                    <a:pt x="37414" y="123913"/>
                  </a:lnTo>
                  <a:lnTo>
                    <a:pt x="42227" y="119087"/>
                  </a:lnTo>
                  <a:lnTo>
                    <a:pt x="44513" y="112877"/>
                  </a:lnTo>
                  <a:lnTo>
                    <a:pt x="44805" y="105918"/>
                  </a:lnTo>
                  <a:close/>
                </a:path>
                <a:path w="69850" h="128270">
                  <a:moveTo>
                    <a:pt x="69329" y="20256"/>
                  </a:moveTo>
                  <a:lnTo>
                    <a:pt x="58267" y="3302"/>
                  </a:lnTo>
                  <a:lnTo>
                    <a:pt x="34163" y="0"/>
                  </a:lnTo>
                  <a:lnTo>
                    <a:pt x="24841" y="4914"/>
                  </a:lnTo>
                  <a:lnTo>
                    <a:pt x="13639" y="14109"/>
                  </a:lnTo>
                  <a:lnTo>
                    <a:pt x="4559" y="25044"/>
                  </a:lnTo>
                  <a:lnTo>
                    <a:pt x="1574" y="35128"/>
                  </a:lnTo>
                  <a:lnTo>
                    <a:pt x="8420" y="41224"/>
                  </a:lnTo>
                  <a:lnTo>
                    <a:pt x="21996" y="40398"/>
                  </a:lnTo>
                  <a:lnTo>
                    <a:pt x="37211" y="37668"/>
                  </a:lnTo>
                  <a:lnTo>
                    <a:pt x="49009" y="38074"/>
                  </a:lnTo>
                  <a:lnTo>
                    <a:pt x="66509" y="36601"/>
                  </a:lnTo>
                  <a:lnTo>
                    <a:pt x="69329" y="20256"/>
                  </a:lnTo>
                  <a:close/>
                </a:path>
              </a:pathLst>
            </a:custGeom>
            <a:solidFill>
              <a:srgbClr val="660D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16357" y="3492955"/>
              <a:ext cx="50165" cy="42545"/>
            </a:xfrm>
            <a:custGeom>
              <a:avLst/>
              <a:gdLst/>
              <a:ahLst/>
              <a:cxnLst/>
              <a:rect l="l" t="t" r="r" b="b"/>
              <a:pathLst>
                <a:path w="50164" h="42545">
                  <a:moveTo>
                    <a:pt x="19507" y="0"/>
                  </a:moveTo>
                  <a:lnTo>
                    <a:pt x="12356" y="711"/>
                  </a:lnTo>
                  <a:lnTo>
                    <a:pt x="5674" y="3302"/>
                  </a:lnTo>
                  <a:lnTo>
                    <a:pt x="1223" y="8694"/>
                  </a:lnTo>
                  <a:lnTo>
                    <a:pt x="0" y="15832"/>
                  </a:lnTo>
                  <a:lnTo>
                    <a:pt x="2997" y="23660"/>
                  </a:lnTo>
                  <a:lnTo>
                    <a:pt x="6984" y="30276"/>
                  </a:lnTo>
                  <a:lnTo>
                    <a:pt x="14490" y="34645"/>
                  </a:lnTo>
                  <a:lnTo>
                    <a:pt x="15290" y="35191"/>
                  </a:lnTo>
                  <a:lnTo>
                    <a:pt x="16116" y="35661"/>
                  </a:lnTo>
                  <a:lnTo>
                    <a:pt x="24015" y="41440"/>
                  </a:lnTo>
                  <a:lnTo>
                    <a:pt x="30835" y="42125"/>
                  </a:lnTo>
                  <a:lnTo>
                    <a:pt x="49999" y="25395"/>
                  </a:lnTo>
                  <a:lnTo>
                    <a:pt x="48348" y="17513"/>
                  </a:lnTo>
                  <a:lnTo>
                    <a:pt x="47180" y="15062"/>
                  </a:lnTo>
                  <a:lnTo>
                    <a:pt x="45605" y="12992"/>
                  </a:lnTo>
                  <a:lnTo>
                    <a:pt x="43560" y="11302"/>
                  </a:lnTo>
                  <a:lnTo>
                    <a:pt x="31038" y="4851"/>
                  </a:lnTo>
                  <a:lnTo>
                    <a:pt x="19507" y="0"/>
                  </a:lnTo>
                  <a:close/>
                </a:path>
              </a:pathLst>
            </a:custGeom>
            <a:solidFill>
              <a:srgbClr val="A13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15929" y="3257614"/>
              <a:ext cx="126231" cy="8253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636441" y="3271660"/>
              <a:ext cx="71120" cy="40640"/>
            </a:xfrm>
            <a:custGeom>
              <a:avLst/>
              <a:gdLst/>
              <a:ahLst/>
              <a:cxnLst/>
              <a:rect l="l" t="t" r="r" b="b"/>
              <a:pathLst>
                <a:path w="71120" h="40639">
                  <a:moveTo>
                    <a:pt x="28035" y="0"/>
                  </a:moveTo>
                  <a:lnTo>
                    <a:pt x="15360" y="355"/>
                  </a:lnTo>
                  <a:lnTo>
                    <a:pt x="6216" y="4140"/>
                  </a:lnTo>
                  <a:lnTo>
                    <a:pt x="535" y="12222"/>
                  </a:lnTo>
                  <a:lnTo>
                    <a:pt x="0" y="22206"/>
                  </a:lnTo>
                  <a:lnTo>
                    <a:pt x="6293" y="31699"/>
                  </a:lnTo>
                  <a:lnTo>
                    <a:pt x="31938" y="40476"/>
                  </a:lnTo>
                  <a:lnTo>
                    <a:pt x="56593" y="34140"/>
                  </a:lnTo>
                  <a:lnTo>
                    <a:pt x="70600" y="20245"/>
                  </a:lnTo>
                  <a:lnTo>
                    <a:pt x="64300" y="6347"/>
                  </a:lnTo>
                  <a:lnTo>
                    <a:pt x="28035" y="0"/>
                  </a:lnTo>
                  <a:close/>
                </a:path>
              </a:pathLst>
            </a:custGeom>
            <a:solidFill>
              <a:srgbClr val="660D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05300" y="4003700"/>
              <a:ext cx="704215" cy="389255"/>
            </a:xfrm>
            <a:custGeom>
              <a:avLst/>
              <a:gdLst/>
              <a:ahLst/>
              <a:cxnLst/>
              <a:rect l="l" t="t" r="r" b="b"/>
              <a:pathLst>
                <a:path w="704214" h="389254">
                  <a:moveTo>
                    <a:pt x="48145" y="367271"/>
                  </a:moveTo>
                  <a:lnTo>
                    <a:pt x="45885" y="356171"/>
                  </a:lnTo>
                  <a:lnTo>
                    <a:pt x="43789" y="345516"/>
                  </a:lnTo>
                  <a:lnTo>
                    <a:pt x="33845" y="342595"/>
                  </a:lnTo>
                  <a:lnTo>
                    <a:pt x="29032" y="340385"/>
                  </a:lnTo>
                  <a:lnTo>
                    <a:pt x="24041" y="340944"/>
                  </a:lnTo>
                  <a:lnTo>
                    <a:pt x="18834" y="342684"/>
                  </a:lnTo>
                  <a:lnTo>
                    <a:pt x="9626" y="347586"/>
                  </a:lnTo>
                  <a:lnTo>
                    <a:pt x="3022" y="355041"/>
                  </a:lnTo>
                  <a:lnTo>
                    <a:pt x="0" y="364312"/>
                  </a:lnTo>
                  <a:lnTo>
                    <a:pt x="1536" y="374675"/>
                  </a:lnTo>
                  <a:lnTo>
                    <a:pt x="6997" y="382422"/>
                  </a:lnTo>
                  <a:lnTo>
                    <a:pt x="15049" y="386930"/>
                  </a:lnTo>
                  <a:lnTo>
                    <a:pt x="24409" y="388810"/>
                  </a:lnTo>
                  <a:lnTo>
                    <a:pt x="33731" y="388670"/>
                  </a:lnTo>
                  <a:lnTo>
                    <a:pt x="40906" y="387921"/>
                  </a:lnTo>
                  <a:lnTo>
                    <a:pt x="47993" y="380441"/>
                  </a:lnTo>
                  <a:lnTo>
                    <a:pt x="48145" y="367271"/>
                  </a:lnTo>
                  <a:close/>
                </a:path>
                <a:path w="704214" h="389254">
                  <a:moveTo>
                    <a:pt x="703999" y="13512"/>
                  </a:moveTo>
                  <a:lnTo>
                    <a:pt x="700722" y="4686"/>
                  </a:lnTo>
                  <a:lnTo>
                    <a:pt x="692518" y="0"/>
                  </a:lnTo>
                  <a:lnTo>
                    <a:pt x="682244" y="2806"/>
                  </a:lnTo>
                  <a:lnTo>
                    <a:pt x="672172" y="12649"/>
                  </a:lnTo>
                  <a:lnTo>
                    <a:pt x="665772" y="24472"/>
                  </a:lnTo>
                  <a:lnTo>
                    <a:pt x="663917" y="37553"/>
                  </a:lnTo>
                  <a:lnTo>
                    <a:pt x="667473" y="51181"/>
                  </a:lnTo>
                  <a:lnTo>
                    <a:pt x="671195" y="56095"/>
                  </a:lnTo>
                  <a:lnTo>
                    <a:pt x="676376" y="59143"/>
                  </a:lnTo>
                  <a:lnTo>
                    <a:pt x="682307" y="60071"/>
                  </a:lnTo>
                  <a:lnTo>
                    <a:pt x="688301" y="58597"/>
                  </a:lnTo>
                  <a:lnTo>
                    <a:pt x="693851" y="54737"/>
                  </a:lnTo>
                  <a:lnTo>
                    <a:pt x="696264" y="49720"/>
                  </a:lnTo>
                  <a:lnTo>
                    <a:pt x="695998" y="43078"/>
                  </a:lnTo>
                  <a:lnTo>
                    <a:pt x="693521" y="34340"/>
                  </a:lnTo>
                  <a:lnTo>
                    <a:pt x="694283" y="35420"/>
                  </a:lnTo>
                  <a:lnTo>
                    <a:pt x="693674" y="32537"/>
                  </a:lnTo>
                  <a:lnTo>
                    <a:pt x="694880" y="28117"/>
                  </a:lnTo>
                  <a:lnTo>
                    <a:pt x="696988" y="25501"/>
                  </a:lnTo>
                  <a:lnTo>
                    <a:pt x="699477" y="23114"/>
                  </a:lnTo>
                  <a:lnTo>
                    <a:pt x="703999" y="13512"/>
                  </a:lnTo>
                  <a:close/>
                </a:path>
              </a:pathLst>
            </a:custGeom>
            <a:solidFill>
              <a:srgbClr val="A13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46363" y="4146848"/>
              <a:ext cx="43180" cy="42545"/>
            </a:xfrm>
            <a:custGeom>
              <a:avLst/>
              <a:gdLst/>
              <a:ahLst/>
              <a:cxnLst/>
              <a:rect l="l" t="t" r="r" b="b"/>
              <a:pathLst>
                <a:path w="43179" h="42545">
                  <a:moveTo>
                    <a:pt x="20478" y="0"/>
                  </a:moveTo>
                  <a:lnTo>
                    <a:pt x="13316" y="1231"/>
                  </a:lnTo>
                  <a:lnTo>
                    <a:pt x="8375" y="5041"/>
                  </a:lnTo>
                  <a:lnTo>
                    <a:pt x="4832" y="6997"/>
                  </a:lnTo>
                  <a:lnTo>
                    <a:pt x="2013" y="10071"/>
                  </a:lnTo>
                  <a:lnTo>
                    <a:pt x="806" y="14744"/>
                  </a:lnTo>
                  <a:lnTo>
                    <a:pt x="0" y="22077"/>
                  </a:lnTo>
                  <a:lnTo>
                    <a:pt x="1563" y="28462"/>
                  </a:lnTo>
                  <a:lnTo>
                    <a:pt x="15335" y="39331"/>
                  </a:lnTo>
                  <a:lnTo>
                    <a:pt x="17138" y="40335"/>
                  </a:lnTo>
                  <a:lnTo>
                    <a:pt x="19234" y="40970"/>
                  </a:lnTo>
                  <a:lnTo>
                    <a:pt x="21571" y="41300"/>
                  </a:lnTo>
                  <a:lnTo>
                    <a:pt x="21863" y="41363"/>
                  </a:lnTo>
                  <a:lnTo>
                    <a:pt x="22117" y="41465"/>
                  </a:lnTo>
                  <a:lnTo>
                    <a:pt x="27502" y="42291"/>
                  </a:lnTo>
                  <a:lnTo>
                    <a:pt x="32442" y="40386"/>
                  </a:lnTo>
                  <a:lnTo>
                    <a:pt x="36176" y="37058"/>
                  </a:lnTo>
                  <a:lnTo>
                    <a:pt x="39821" y="34175"/>
                  </a:lnTo>
                  <a:lnTo>
                    <a:pt x="42348" y="30111"/>
                  </a:lnTo>
                  <a:lnTo>
                    <a:pt x="42437" y="25247"/>
                  </a:lnTo>
                  <a:lnTo>
                    <a:pt x="42500" y="25069"/>
                  </a:lnTo>
                  <a:lnTo>
                    <a:pt x="42627" y="19824"/>
                  </a:lnTo>
                  <a:lnTo>
                    <a:pt x="42081" y="17005"/>
                  </a:lnTo>
                  <a:lnTo>
                    <a:pt x="41091" y="14427"/>
                  </a:lnTo>
                  <a:lnTo>
                    <a:pt x="40621" y="13068"/>
                  </a:lnTo>
                  <a:lnTo>
                    <a:pt x="39935" y="11747"/>
                  </a:lnTo>
                  <a:lnTo>
                    <a:pt x="38741" y="10045"/>
                  </a:lnTo>
                  <a:lnTo>
                    <a:pt x="38487" y="9575"/>
                  </a:lnTo>
                  <a:lnTo>
                    <a:pt x="37573" y="8470"/>
                  </a:lnTo>
                  <a:lnTo>
                    <a:pt x="34245" y="5257"/>
                  </a:lnTo>
                  <a:lnTo>
                    <a:pt x="31502" y="3784"/>
                  </a:lnTo>
                  <a:lnTo>
                    <a:pt x="28175" y="3060"/>
                  </a:lnTo>
                  <a:lnTo>
                    <a:pt x="27502" y="2692"/>
                  </a:lnTo>
                  <a:lnTo>
                    <a:pt x="26816" y="2349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660D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97377" y="3633412"/>
              <a:ext cx="95038" cy="9540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360342" y="3624224"/>
              <a:ext cx="291465" cy="471805"/>
            </a:xfrm>
            <a:custGeom>
              <a:avLst/>
              <a:gdLst/>
              <a:ahLst/>
              <a:cxnLst/>
              <a:rect l="l" t="t" r="r" b="b"/>
              <a:pathLst>
                <a:path w="291464" h="471804">
                  <a:moveTo>
                    <a:pt x="63" y="0"/>
                  </a:moveTo>
                  <a:close/>
                </a:path>
                <a:path w="291464" h="471804">
                  <a:moveTo>
                    <a:pt x="291033" y="471195"/>
                  </a:moveTo>
                  <a:lnTo>
                    <a:pt x="290779" y="471271"/>
                  </a:lnTo>
                  <a:lnTo>
                    <a:pt x="290957" y="471233"/>
                  </a:lnTo>
                  <a:close/>
                </a:path>
              </a:pathLst>
            </a:custGeom>
            <a:solidFill>
              <a:srgbClr val="8F2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90178" y="2573870"/>
              <a:ext cx="368132" cy="37035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156747" y="2802625"/>
              <a:ext cx="435350" cy="45113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419830" y="2573858"/>
              <a:ext cx="2708910" cy="2643505"/>
            </a:xfrm>
            <a:custGeom>
              <a:avLst/>
              <a:gdLst/>
              <a:ahLst/>
              <a:cxnLst/>
              <a:rect l="l" t="t" r="r" b="b"/>
              <a:pathLst>
                <a:path w="2708910" h="2643504">
                  <a:moveTo>
                    <a:pt x="0" y="2643339"/>
                  </a:moveTo>
                  <a:lnTo>
                    <a:pt x="2708795" y="2643339"/>
                  </a:lnTo>
                  <a:lnTo>
                    <a:pt x="2708795" y="0"/>
                  </a:lnTo>
                  <a:lnTo>
                    <a:pt x="0" y="0"/>
                  </a:lnTo>
                  <a:lnTo>
                    <a:pt x="0" y="2643339"/>
                  </a:lnTo>
                  <a:close/>
                </a:path>
              </a:pathLst>
            </a:custGeom>
            <a:ln w="62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468930" y="3832456"/>
              <a:ext cx="210820" cy="320040"/>
            </a:xfrm>
            <a:custGeom>
              <a:avLst/>
              <a:gdLst/>
              <a:ahLst/>
              <a:cxnLst/>
              <a:rect l="l" t="t" r="r" b="b"/>
              <a:pathLst>
                <a:path w="210820" h="320039">
                  <a:moveTo>
                    <a:pt x="0" y="0"/>
                  </a:moveTo>
                  <a:lnTo>
                    <a:pt x="210324" y="319684"/>
                  </a:lnTo>
                </a:path>
              </a:pathLst>
            </a:custGeom>
            <a:ln w="125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43885" y="3807406"/>
              <a:ext cx="50165" cy="50165"/>
            </a:xfrm>
            <a:custGeom>
              <a:avLst/>
              <a:gdLst/>
              <a:ahLst/>
              <a:cxnLst/>
              <a:rect l="l" t="t" r="r" b="b"/>
              <a:pathLst>
                <a:path w="50164" h="50164">
                  <a:moveTo>
                    <a:pt x="25044" y="0"/>
                  </a:moveTo>
                  <a:lnTo>
                    <a:pt x="15296" y="1966"/>
                  </a:lnTo>
                  <a:lnTo>
                    <a:pt x="7335" y="7331"/>
                  </a:lnTo>
                  <a:lnTo>
                    <a:pt x="1968" y="15291"/>
                  </a:lnTo>
                  <a:lnTo>
                    <a:pt x="0" y="25044"/>
                  </a:lnTo>
                  <a:lnTo>
                    <a:pt x="1968" y="34799"/>
                  </a:lnTo>
                  <a:lnTo>
                    <a:pt x="7335" y="42764"/>
                  </a:lnTo>
                  <a:lnTo>
                    <a:pt x="15296" y="48132"/>
                  </a:lnTo>
                  <a:lnTo>
                    <a:pt x="25044" y="50101"/>
                  </a:lnTo>
                  <a:lnTo>
                    <a:pt x="34792" y="48132"/>
                  </a:lnTo>
                  <a:lnTo>
                    <a:pt x="42752" y="42764"/>
                  </a:lnTo>
                  <a:lnTo>
                    <a:pt x="48120" y="34799"/>
                  </a:lnTo>
                  <a:lnTo>
                    <a:pt x="50088" y="25044"/>
                  </a:lnTo>
                  <a:lnTo>
                    <a:pt x="48120" y="15291"/>
                  </a:lnTo>
                  <a:lnTo>
                    <a:pt x="42752" y="7331"/>
                  </a:lnTo>
                  <a:lnTo>
                    <a:pt x="34792" y="1966"/>
                  </a:lnTo>
                  <a:lnTo>
                    <a:pt x="250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40076" y="4606709"/>
              <a:ext cx="635" cy="304165"/>
            </a:xfrm>
            <a:custGeom>
              <a:avLst/>
              <a:gdLst/>
              <a:ahLst/>
              <a:cxnLst/>
              <a:rect l="l" t="t" r="r" b="b"/>
              <a:pathLst>
                <a:path w="635" h="304164">
                  <a:moveTo>
                    <a:pt x="0" y="0"/>
                  </a:moveTo>
                  <a:lnTo>
                    <a:pt x="622" y="304101"/>
                  </a:lnTo>
                </a:path>
              </a:pathLst>
            </a:custGeom>
            <a:ln w="125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15340" y="4581992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8698" y="0"/>
                  </a:moveTo>
                  <a:lnTo>
                    <a:pt x="19107" y="331"/>
                  </a:lnTo>
                  <a:lnTo>
                    <a:pt x="10340" y="4234"/>
                  </a:lnTo>
                  <a:lnTo>
                    <a:pt x="3502" y="11469"/>
                  </a:lnTo>
                  <a:lnTo>
                    <a:pt x="0" y="20771"/>
                  </a:lnTo>
                  <a:lnTo>
                    <a:pt x="330" y="30366"/>
                  </a:lnTo>
                  <a:lnTo>
                    <a:pt x="4238" y="39133"/>
                  </a:lnTo>
                  <a:lnTo>
                    <a:pt x="11465" y="45949"/>
                  </a:lnTo>
                  <a:lnTo>
                    <a:pt x="20775" y="49453"/>
                  </a:lnTo>
                  <a:lnTo>
                    <a:pt x="30366" y="49124"/>
                  </a:lnTo>
                  <a:lnTo>
                    <a:pt x="39133" y="45224"/>
                  </a:lnTo>
                  <a:lnTo>
                    <a:pt x="45971" y="38012"/>
                  </a:lnTo>
                  <a:lnTo>
                    <a:pt x="49474" y="28687"/>
                  </a:lnTo>
                  <a:lnTo>
                    <a:pt x="49143" y="19089"/>
                  </a:lnTo>
                  <a:lnTo>
                    <a:pt x="45235" y="10319"/>
                  </a:lnTo>
                  <a:lnTo>
                    <a:pt x="38008" y="3480"/>
                  </a:lnTo>
                  <a:lnTo>
                    <a:pt x="28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819450" y="3720834"/>
              <a:ext cx="1270" cy="768985"/>
            </a:xfrm>
            <a:custGeom>
              <a:avLst/>
              <a:gdLst/>
              <a:ahLst/>
              <a:cxnLst/>
              <a:rect l="l" t="t" r="r" b="b"/>
              <a:pathLst>
                <a:path w="1270" h="768985">
                  <a:moveTo>
                    <a:pt x="0" y="0"/>
                  </a:moveTo>
                  <a:lnTo>
                    <a:pt x="673" y="768451"/>
                  </a:lnTo>
                </a:path>
              </a:pathLst>
            </a:custGeom>
            <a:ln w="125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94717" y="3696103"/>
              <a:ext cx="49530" cy="49530"/>
            </a:xfrm>
            <a:custGeom>
              <a:avLst/>
              <a:gdLst/>
              <a:ahLst/>
              <a:cxnLst/>
              <a:rect l="l" t="t" r="r" b="b"/>
              <a:pathLst>
                <a:path w="49529" h="49529">
                  <a:moveTo>
                    <a:pt x="28677" y="0"/>
                  </a:moveTo>
                  <a:lnTo>
                    <a:pt x="19082" y="345"/>
                  </a:lnTo>
                  <a:lnTo>
                    <a:pt x="10315" y="4263"/>
                  </a:lnTo>
                  <a:lnTo>
                    <a:pt x="3499" y="11483"/>
                  </a:lnTo>
                  <a:lnTo>
                    <a:pt x="0" y="20778"/>
                  </a:lnTo>
                  <a:lnTo>
                    <a:pt x="336" y="30362"/>
                  </a:lnTo>
                  <a:lnTo>
                    <a:pt x="4245" y="39126"/>
                  </a:lnTo>
                  <a:lnTo>
                    <a:pt x="11462" y="45964"/>
                  </a:lnTo>
                  <a:lnTo>
                    <a:pt x="20776" y="49467"/>
                  </a:lnTo>
                  <a:lnTo>
                    <a:pt x="30375" y="49139"/>
                  </a:lnTo>
                  <a:lnTo>
                    <a:pt x="39151" y="45238"/>
                  </a:lnTo>
                  <a:lnTo>
                    <a:pt x="45993" y="38026"/>
                  </a:lnTo>
                  <a:lnTo>
                    <a:pt x="49466" y="28723"/>
                  </a:lnTo>
                  <a:lnTo>
                    <a:pt x="49120" y="19122"/>
                  </a:lnTo>
                  <a:lnTo>
                    <a:pt x="45207" y="10340"/>
                  </a:lnTo>
                  <a:lnTo>
                    <a:pt x="37979" y="3495"/>
                  </a:lnTo>
                  <a:lnTo>
                    <a:pt x="286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346512" y="4905155"/>
            <a:ext cx="356235" cy="2533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2540">
              <a:lnSpc>
                <a:spcPts val="790"/>
              </a:lnSpc>
              <a:spcBef>
                <a:spcPts val="305"/>
              </a:spcBef>
            </a:pPr>
            <a:r>
              <a:rPr sz="800" spc="-17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800" spc="-95" dirty="0">
                <a:solidFill>
                  <a:srgbClr val="FFFFFF"/>
                </a:solidFill>
                <a:latin typeface="Verdana"/>
                <a:cs typeface="Verdana"/>
              </a:rPr>
              <a:t>ascular  </a:t>
            </a:r>
            <a:r>
              <a:rPr sz="800" spc="-125" dirty="0">
                <a:solidFill>
                  <a:srgbClr val="FFFFFF"/>
                </a:solidFill>
                <a:latin typeface="Verdana"/>
                <a:cs typeface="Verdana"/>
              </a:rPr>
              <a:t>structur</a:t>
            </a:r>
            <a:r>
              <a:rPr sz="800" spc="-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76430" y="4152258"/>
            <a:ext cx="450215" cy="2533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0955" marR="5080" indent="-8890">
              <a:lnSpc>
                <a:spcPts val="790"/>
              </a:lnSpc>
              <a:spcBef>
                <a:spcPts val="305"/>
              </a:spcBef>
            </a:pPr>
            <a:r>
              <a:rPr sz="800" spc="-95" dirty="0">
                <a:solidFill>
                  <a:srgbClr val="FFFFFF"/>
                </a:solidFill>
                <a:latin typeface="Verdana"/>
                <a:cs typeface="Verdana"/>
              </a:rPr>
              <a:t>Mesenteric  </a:t>
            </a:r>
            <a:r>
              <a:rPr sz="800" spc="-26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800" spc="-105" dirty="0">
                <a:solidFill>
                  <a:srgbClr val="FFFFFF"/>
                </a:solidFill>
                <a:latin typeface="Verdana"/>
                <a:cs typeface="Verdana"/>
              </a:rPr>
              <a:t>apewo</a:t>
            </a: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800" spc="-19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515416" y="4482460"/>
            <a:ext cx="601345" cy="25336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96520" marR="5080" indent="-84455">
              <a:lnSpc>
                <a:spcPts val="790"/>
              </a:lnSpc>
              <a:spcBef>
                <a:spcPts val="305"/>
              </a:spcBef>
            </a:pPr>
            <a:r>
              <a:rPr sz="800" spc="-105" dirty="0">
                <a:solidFill>
                  <a:srgbClr val="FFFFFF"/>
                </a:solidFill>
                <a:latin typeface="Verdana"/>
                <a:cs typeface="Verdana"/>
              </a:rPr>
              <a:t>Antimesenteric  </a:t>
            </a:r>
            <a:r>
              <a:rPr sz="800" spc="-130" dirty="0">
                <a:solidFill>
                  <a:srgbClr val="FFFFFF"/>
                </a:solidFill>
                <a:latin typeface="Verdana"/>
                <a:cs typeface="Verdana"/>
              </a:rPr>
              <a:t>Tapeworm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8534000" y="718922"/>
            <a:ext cx="1634489" cy="10477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2800"/>
              </a:lnSpc>
              <a:spcBef>
                <a:spcPts val="700"/>
              </a:spcBef>
            </a:pPr>
            <a:r>
              <a:rPr spc="-550" dirty="0"/>
              <a:t>DIGE</a:t>
            </a:r>
            <a:r>
              <a:rPr spc="-535" dirty="0"/>
              <a:t>S</a:t>
            </a:r>
            <a:r>
              <a:rPr spc="-515" dirty="0"/>
              <a:t>TIVE  </a:t>
            </a:r>
            <a:r>
              <a:rPr spc="-570" dirty="0"/>
              <a:t>DISEASES</a:t>
            </a:r>
          </a:p>
          <a:p>
            <a:pPr marL="35560">
              <a:lnSpc>
                <a:spcPct val="100000"/>
              </a:lnSpc>
              <a:spcBef>
                <a:spcPts val="400"/>
              </a:spcBef>
            </a:pPr>
            <a:r>
              <a:rPr sz="1200" b="0" spc="-50" dirty="0">
                <a:latin typeface="Microsoft Sans Serif"/>
                <a:cs typeface="Microsoft Sans Serif"/>
              </a:rPr>
              <a:t>2022-2025</a:t>
            </a:r>
            <a:r>
              <a:rPr sz="1200" b="0" spc="-30" dirty="0">
                <a:latin typeface="Microsoft Sans Serif"/>
                <a:cs typeface="Microsoft Sans Serif"/>
              </a:rPr>
              <a:t> </a:t>
            </a:r>
            <a:r>
              <a:rPr sz="1200" b="0" spc="-120" dirty="0">
                <a:latin typeface="Microsoft Sans Serif"/>
                <a:cs typeface="Microsoft Sans Serif"/>
              </a:rPr>
              <a:t>Edition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530695" y="2570708"/>
            <a:ext cx="3916679" cy="4104004"/>
            <a:chOff x="6530695" y="2570708"/>
            <a:chExt cx="3916679" cy="4104004"/>
          </a:xfrm>
        </p:grpSpPr>
        <p:sp>
          <p:nvSpPr>
            <p:cNvPr id="52" name="object 52"/>
            <p:cNvSpPr/>
            <p:nvPr/>
          </p:nvSpPr>
          <p:spPr>
            <a:xfrm>
              <a:off x="6549745" y="2589758"/>
              <a:ext cx="3878579" cy="4065904"/>
            </a:xfrm>
            <a:custGeom>
              <a:avLst/>
              <a:gdLst/>
              <a:ahLst/>
              <a:cxnLst/>
              <a:rect l="l" t="t" r="r" b="b"/>
              <a:pathLst>
                <a:path w="3878579" h="4065904">
                  <a:moveTo>
                    <a:pt x="3878122" y="0"/>
                  </a:moveTo>
                  <a:lnTo>
                    <a:pt x="0" y="0"/>
                  </a:lnTo>
                  <a:lnTo>
                    <a:pt x="0" y="4065904"/>
                  </a:lnTo>
                  <a:lnTo>
                    <a:pt x="3878122" y="4065904"/>
                  </a:lnTo>
                  <a:lnTo>
                    <a:pt x="38781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549745" y="2589758"/>
              <a:ext cx="3878579" cy="4065904"/>
            </a:xfrm>
            <a:custGeom>
              <a:avLst/>
              <a:gdLst/>
              <a:ahLst/>
              <a:cxnLst/>
              <a:rect l="l" t="t" r="r" b="b"/>
              <a:pathLst>
                <a:path w="3878579" h="4065904">
                  <a:moveTo>
                    <a:pt x="0" y="4065904"/>
                  </a:moveTo>
                  <a:lnTo>
                    <a:pt x="3878122" y="4065904"/>
                  </a:lnTo>
                  <a:lnTo>
                    <a:pt x="3878122" y="0"/>
                  </a:lnTo>
                  <a:lnTo>
                    <a:pt x="0" y="0"/>
                  </a:lnTo>
                  <a:lnTo>
                    <a:pt x="0" y="4065904"/>
                  </a:lnTo>
                  <a:close/>
                </a:path>
              </a:pathLst>
            </a:custGeom>
            <a:ln w="38100">
              <a:solidFill>
                <a:srgbClr val="CA76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91206" y="3669283"/>
              <a:ext cx="0" cy="2381250"/>
            </a:xfrm>
            <a:custGeom>
              <a:avLst/>
              <a:gdLst/>
              <a:ahLst/>
              <a:cxnLst/>
              <a:rect l="l" t="t" r="r" b="b"/>
              <a:pathLst>
                <a:path h="2381250">
                  <a:moveTo>
                    <a:pt x="0" y="2113902"/>
                  </a:moveTo>
                  <a:lnTo>
                    <a:pt x="0" y="2381011"/>
                  </a:lnTo>
                </a:path>
                <a:path h="2381250">
                  <a:moveTo>
                    <a:pt x="0" y="1595640"/>
                  </a:moveTo>
                  <a:lnTo>
                    <a:pt x="0" y="1862086"/>
                  </a:lnTo>
                </a:path>
                <a:path h="2381250">
                  <a:moveTo>
                    <a:pt x="0" y="1089367"/>
                  </a:moveTo>
                  <a:lnTo>
                    <a:pt x="0" y="1343825"/>
                  </a:lnTo>
                </a:path>
                <a:path h="2381250">
                  <a:moveTo>
                    <a:pt x="0" y="575424"/>
                  </a:moveTo>
                  <a:lnTo>
                    <a:pt x="0" y="842022"/>
                  </a:lnTo>
                </a:path>
                <a:path h="2381250">
                  <a:moveTo>
                    <a:pt x="0" y="0"/>
                  </a:moveTo>
                  <a:lnTo>
                    <a:pt x="0" y="245186"/>
                  </a:lnTo>
                </a:path>
              </a:pathLst>
            </a:custGeom>
            <a:ln w="1609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53830" y="6021914"/>
              <a:ext cx="74752" cy="1027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9410589" y="3664864"/>
              <a:ext cx="0" cy="147320"/>
            </a:xfrm>
            <a:custGeom>
              <a:avLst/>
              <a:gdLst/>
              <a:ahLst/>
              <a:cxnLst/>
              <a:rect l="l" t="t" r="r" b="b"/>
              <a:pathLst>
                <a:path h="147320">
                  <a:moveTo>
                    <a:pt x="0" y="0"/>
                  </a:moveTo>
                  <a:lnTo>
                    <a:pt x="0" y="146725"/>
                  </a:lnTo>
                </a:path>
              </a:pathLst>
            </a:custGeom>
            <a:ln w="1609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373213" y="3783216"/>
              <a:ext cx="74930" cy="102870"/>
            </a:xfrm>
            <a:custGeom>
              <a:avLst/>
              <a:gdLst/>
              <a:ahLst/>
              <a:cxnLst/>
              <a:rect l="l" t="t" r="r" b="b"/>
              <a:pathLst>
                <a:path w="74929" h="102870">
                  <a:moveTo>
                    <a:pt x="74752" y="0"/>
                  </a:moveTo>
                  <a:lnTo>
                    <a:pt x="52560" y="15959"/>
                  </a:lnTo>
                  <a:lnTo>
                    <a:pt x="37376" y="21278"/>
                  </a:lnTo>
                  <a:lnTo>
                    <a:pt x="22192" y="15959"/>
                  </a:lnTo>
                  <a:lnTo>
                    <a:pt x="0" y="0"/>
                  </a:lnTo>
                  <a:lnTo>
                    <a:pt x="37376" y="102704"/>
                  </a:lnTo>
                  <a:lnTo>
                    <a:pt x="74752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285082" y="3232033"/>
              <a:ext cx="2124075" cy="121920"/>
            </a:xfrm>
            <a:custGeom>
              <a:avLst/>
              <a:gdLst/>
              <a:ahLst/>
              <a:cxnLst/>
              <a:rect l="l" t="t" r="r" b="b"/>
              <a:pathLst>
                <a:path w="2124075" h="121920">
                  <a:moveTo>
                    <a:pt x="0" y="121716"/>
                  </a:moveTo>
                  <a:lnTo>
                    <a:pt x="0" y="0"/>
                  </a:lnTo>
                  <a:lnTo>
                    <a:pt x="2123440" y="0"/>
                  </a:lnTo>
                  <a:lnTo>
                    <a:pt x="2123986" y="121716"/>
                  </a:lnTo>
                </a:path>
              </a:pathLst>
            </a:custGeom>
            <a:ln w="17373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245915" y="3322317"/>
              <a:ext cx="78333" cy="107632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369754" y="3322152"/>
              <a:ext cx="78346" cy="10779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8509391" y="2925571"/>
              <a:ext cx="0" cy="298450"/>
            </a:xfrm>
            <a:custGeom>
              <a:avLst/>
              <a:gdLst/>
              <a:ahLst/>
              <a:cxnLst/>
              <a:rect l="l" t="t" r="r" b="b"/>
              <a:pathLst>
                <a:path h="298450">
                  <a:moveTo>
                    <a:pt x="0" y="0"/>
                  </a:moveTo>
                  <a:lnTo>
                    <a:pt x="0" y="298424"/>
                  </a:lnTo>
                </a:path>
              </a:pathLst>
            </a:custGeom>
            <a:ln w="17373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135150" y="2832950"/>
              <a:ext cx="758190" cy="236854"/>
            </a:xfrm>
            <a:custGeom>
              <a:avLst/>
              <a:gdLst/>
              <a:ahLst/>
              <a:cxnLst/>
              <a:rect l="l" t="t" r="r" b="b"/>
              <a:pathLst>
                <a:path w="758190" h="236855">
                  <a:moveTo>
                    <a:pt x="757580" y="0"/>
                  </a:moveTo>
                  <a:lnTo>
                    <a:pt x="0" y="0"/>
                  </a:lnTo>
                  <a:lnTo>
                    <a:pt x="0" y="236664"/>
                  </a:lnTo>
                  <a:lnTo>
                    <a:pt x="757580" y="236664"/>
                  </a:lnTo>
                  <a:lnTo>
                    <a:pt x="757580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8132457" y="2830258"/>
            <a:ext cx="763270" cy="24257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395"/>
              </a:spcBef>
            </a:pPr>
            <a:r>
              <a:rPr sz="900" spc="-110" dirty="0">
                <a:solidFill>
                  <a:srgbClr val="FFFFFF"/>
                </a:solidFill>
                <a:latin typeface="Verdana"/>
                <a:cs typeface="Verdana"/>
              </a:rPr>
              <a:t>NSAIDs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895413" y="2830093"/>
            <a:ext cx="2000250" cy="839469"/>
            <a:chOff x="6895413" y="2830093"/>
            <a:chExt cx="2000250" cy="839469"/>
          </a:xfrm>
        </p:grpSpPr>
        <p:sp>
          <p:nvSpPr>
            <p:cNvPr id="65" name="object 65"/>
            <p:cNvSpPr/>
            <p:nvPr/>
          </p:nvSpPr>
          <p:spPr>
            <a:xfrm>
              <a:off x="8135149" y="2832950"/>
              <a:ext cx="758190" cy="236854"/>
            </a:xfrm>
            <a:custGeom>
              <a:avLst/>
              <a:gdLst/>
              <a:ahLst/>
              <a:cxnLst/>
              <a:rect l="l" t="t" r="r" b="b"/>
              <a:pathLst>
                <a:path w="758190" h="236855">
                  <a:moveTo>
                    <a:pt x="0" y="236664"/>
                  </a:moveTo>
                  <a:lnTo>
                    <a:pt x="757580" y="236664"/>
                  </a:lnTo>
                  <a:lnTo>
                    <a:pt x="757580" y="0"/>
                  </a:lnTo>
                  <a:lnTo>
                    <a:pt x="0" y="0"/>
                  </a:lnTo>
                  <a:lnTo>
                    <a:pt x="0" y="236664"/>
                  </a:lnTo>
                  <a:close/>
                </a:path>
              </a:pathLst>
            </a:custGeom>
            <a:ln w="5384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895413" y="3480079"/>
              <a:ext cx="763905" cy="189230"/>
            </a:xfrm>
            <a:custGeom>
              <a:avLst/>
              <a:gdLst/>
              <a:ahLst/>
              <a:cxnLst/>
              <a:rect l="l" t="t" r="r" b="b"/>
              <a:pathLst>
                <a:path w="763904" h="189229">
                  <a:moveTo>
                    <a:pt x="763701" y="0"/>
                  </a:moveTo>
                  <a:lnTo>
                    <a:pt x="0" y="0"/>
                  </a:lnTo>
                  <a:lnTo>
                    <a:pt x="0" y="189204"/>
                  </a:lnTo>
                  <a:lnTo>
                    <a:pt x="763701" y="189204"/>
                  </a:lnTo>
                  <a:lnTo>
                    <a:pt x="763701" y="0"/>
                  </a:lnTo>
                  <a:close/>
                </a:path>
              </a:pathLst>
            </a:custGeom>
            <a:solidFill>
              <a:srgbClr val="00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6703123" y="3477907"/>
            <a:ext cx="958215" cy="1936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80365">
              <a:lnSpc>
                <a:spcPct val="100000"/>
              </a:lnSpc>
              <a:spcBef>
                <a:spcPts val="270"/>
              </a:spcBef>
            </a:pPr>
            <a:r>
              <a:rPr sz="800" spc="-65" dirty="0">
                <a:solidFill>
                  <a:srgbClr val="FFFFFF"/>
                </a:solidFill>
                <a:latin typeface="Verdana"/>
                <a:cs typeface="Verdana"/>
              </a:rPr>
              <a:t>TOPICAL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6839610" y="3477857"/>
            <a:ext cx="875665" cy="767080"/>
            <a:chOff x="6839610" y="3477857"/>
            <a:chExt cx="875665" cy="767080"/>
          </a:xfrm>
        </p:grpSpPr>
        <p:sp>
          <p:nvSpPr>
            <p:cNvPr id="69" name="object 69"/>
            <p:cNvSpPr/>
            <p:nvPr/>
          </p:nvSpPr>
          <p:spPr>
            <a:xfrm>
              <a:off x="6895414" y="3480079"/>
              <a:ext cx="763905" cy="189230"/>
            </a:xfrm>
            <a:custGeom>
              <a:avLst/>
              <a:gdLst/>
              <a:ahLst/>
              <a:cxnLst/>
              <a:rect l="l" t="t" r="r" b="b"/>
              <a:pathLst>
                <a:path w="763904" h="189229">
                  <a:moveTo>
                    <a:pt x="0" y="189204"/>
                  </a:moveTo>
                  <a:lnTo>
                    <a:pt x="763701" y="189204"/>
                  </a:lnTo>
                  <a:lnTo>
                    <a:pt x="763701" y="0"/>
                  </a:lnTo>
                  <a:lnTo>
                    <a:pt x="0" y="0"/>
                  </a:lnTo>
                  <a:lnTo>
                    <a:pt x="0" y="189204"/>
                  </a:lnTo>
                  <a:close/>
                </a:path>
              </a:pathLst>
            </a:custGeom>
            <a:ln w="4343">
              <a:solidFill>
                <a:srgbClr val="006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39610" y="3914470"/>
              <a:ext cx="875665" cy="330835"/>
            </a:xfrm>
            <a:custGeom>
              <a:avLst/>
              <a:gdLst/>
              <a:ahLst/>
              <a:cxnLst/>
              <a:rect l="l" t="t" r="r" b="b"/>
              <a:pathLst>
                <a:path w="875665" h="330835">
                  <a:moveTo>
                    <a:pt x="875322" y="0"/>
                  </a:moveTo>
                  <a:lnTo>
                    <a:pt x="0" y="0"/>
                  </a:lnTo>
                  <a:lnTo>
                    <a:pt x="0" y="330238"/>
                  </a:lnTo>
                  <a:lnTo>
                    <a:pt x="875322" y="330238"/>
                  </a:lnTo>
                  <a:lnTo>
                    <a:pt x="875322" y="0"/>
                  </a:lnTo>
                  <a:close/>
                </a:path>
              </a:pathLst>
            </a:custGeom>
            <a:solidFill>
              <a:srgbClr val="00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9026359" y="3473487"/>
            <a:ext cx="768350" cy="193675"/>
          </a:xfrm>
          <a:prstGeom prst="rect">
            <a:avLst/>
          </a:prstGeom>
          <a:solidFill>
            <a:srgbClr val="0064A4"/>
          </a:solidFill>
        </p:spPr>
        <p:txBody>
          <a:bodyPr vert="horz" wrap="square" lIns="0" tIns="34290" rIns="0" bIns="0" rtlCol="0">
            <a:spAutoFit/>
          </a:bodyPr>
          <a:lstStyle/>
          <a:p>
            <a:pPr marL="172085">
              <a:lnSpc>
                <a:spcPct val="100000"/>
              </a:lnSpc>
              <a:spcBef>
                <a:spcPts val="270"/>
              </a:spcBef>
            </a:pPr>
            <a:r>
              <a:rPr sz="800" spc="-105" dirty="0">
                <a:solidFill>
                  <a:srgbClr val="FFFFFF"/>
                </a:solidFill>
                <a:latin typeface="Verdana"/>
                <a:cs typeface="Verdana"/>
              </a:rPr>
              <a:t>SYSTEMIC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703123" y="3912298"/>
            <a:ext cx="1016635" cy="33464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401955" marR="144780" indent="-117475">
              <a:lnSpc>
                <a:spcPts val="890"/>
              </a:lnSpc>
              <a:spcBef>
                <a:spcPts val="465"/>
              </a:spcBef>
            </a:pPr>
            <a:r>
              <a:rPr sz="800" spc="-40" dirty="0">
                <a:solidFill>
                  <a:srgbClr val="FFFFFF"/>
                </a:solidFill>
                <a:latin typeface="Verdana"/>
                <a:cs typeface="Verdana"/>
              </a:rPr>
              <a:t>Phospholipid  binding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6837388" y="3912247"/>
            <a:ext cx="884555" cy="848994"/>
            <a:chOff x="6837388" y="3912247"/>
            <a:chExt cx="884555" cy="848994"/>
          </a:xfrm>
        </p:grpSpPr>
        <p:sp>
          <p:nvSpPr>
            <p:cNvPr id="74" name="object 74"/>
            <p:cNvSpPr/>
            <p:nvPr/>
          </p:nvSpPr>
          <p:spPr>
            <a:xfrm>
              <a:off x="6839610" y="3914470"/>
              <a:ext cx="875665" cy="330835"/>
            </a:xfrm>
            <a:custGeom>
              <a:avLst/>
              <a:gdLst/>
              <a:ahLst/>
              <a:cxnLst/>
              <a:rect l="l" t="t" r="r" b="b"/>
              <a:pathLst>
                <a:path w="875665" h="330835">
                  <a:moveTo>
                    <a:pt x="0" y="330238"/>
                  </a:moveTo>
                  <a:lnTo>
                    <a:pt x="875322" y="330238"/>
                  </a:lnTo>
                  <a:lnTo>
                    <a:pt x="875322" y="0"/>
                  </a:lnTo>
                  <a:lnTo>
                    <a:pt x="0" y="0"/>
                  </a:lnTo>
                  <a:lnTo>
                    <a:pt x="0" y="330238"/>
                  </a:lnTo>
                  <a:close/>
                </a:path>
              </a:pathLst>
            </a:custGeom>
            <a:ln w="4343">
              <a:solidFill>
                <a:srgbClr val="006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44030" y="4511306"/>
              <a:ext cx="875665" cy="247650"/>
            </a:xfrm>
            <a:custGeom>
              <a:avLst/>
              <a:gdLst/>
              <a:ahLst/>
              <a:cxnLst/>
              <a:rect l="l" t="t" r="r" b="b"/>
              <a:pathLst>
                <a:path w="875665" h="247650">
                  <a:moveTo>
                    <a:pt x="875322" y="0"/>
                  </a:moveTo>
                  <a:lnTo>
                    <a:pt x="0" y="0"/>
                  </a:lnTo>
                  <a:lnTo>
                    <a:pt x="0" y="247345"/>
                  </a:lnTo>
                  <a:lnTo>
                    <a:pt x="875322" y="247345"/>
                  </a:lnTo>
                  <a:lnTo>
                    <a:pt x="875322" y="0"/>
                  </a:lnTo>
                  <a:close/>
                </a:path>
              </a:pathLst>
            </a:custGeom>
            <a:solidFill>
              <a:srgbClr val="00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844030" y="4511306"/>
              <a:ext cx="875665" cy="247650"/>
            </a:xfrm>
            <a:custGeom>
              <a:avLst/>
              <a:gdLst/>
              <a:ahLst/>
              <a:cxnLst/>
              <a:rect l="l" t="t" r="r" b="b"/>
              <a:pathLst>
                <a:path w="875665" h="247650">
                  <a:moveTo>
                    <a:pt x="0" y="247345"/>
                  </a:moveTo>
                  <a:lnTo>
                    <a:pt x="875322" y="247345"/>
                  </a:lnTo>
                  <a:lnTo>
                    <a:pt x="875322" y="0"/>
                  </a:lnTo>
                  <a:lnTo>
                    <a:pt x="0" y="0"/>
                  </a:lnTo>
                  <a:lnTo>
                    <a:pt x="0" y="247345"/>
                  </a:lnTo>
                  <a:close/>
                </a:path>
              </a:pathLst>
            </a:custGeom>
            <a:ln w="4343">
              <a:solidFill>
                <a:srgbClr val="006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6703123" y="4509134"/>
            <a:ext cx="101663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115">
              <a:lnSpc>
                <a:spcPts val="1635"/>
              </a:lnSpc>
            </a:pPr>
            <a:r>
              <a:rPr sz="1500" spc="-180" dirty="0">
                <a:solidFill>
                  <a:srgbClr val="FFFFFF"/>
                </a:solidFill>
                <a:latin typeface="SimSun"/>
                <a:cs typeface="SimSun"/>
              </a:rPr>
              <a:t>V</a:t>
            </a:r>
            <a:r>
              <a:rPr sz="1500" spc="-53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200" spc="-60" baseline="3472" dirty="0">
                <a:solidFill>
                  <a:srgbClr val="FFFFFF"/>
                </a:solidFill>
                <a:latin typeface="Verdana"/>
                <a:cs typeface="Verdana"/>
              </a:rPr>
              <a:t>Mucus</a:t>
            </a:r>
            <a:r>
              <a:rPr sz="1200" spc="-120" baseline="347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04" baseline="3472" dirty="0">
                <a:solidFill>
                  <a:srgbClr val="FFFFFF"/>
                </a:solidFill>
                <a:latin typeface="Verdana"/>
                <a:cs typeface="Verdana"/>
              </a:rPr>
              <a:t>viscosity</a:t>
            </a:r>
            <a:endParaRPr sz="1200" baseline="3472">
              <a:latin typeface="Verdana"/>
              <a:cs typeface="Verdana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705295" y="5013109"/>
            <a:ext cx="1172210" cy="252095"/>
          </a:xfrm>
          <a:custGeom>
            <a:avLst/>
            <a:gdLst/>
            <a:ahLst/>
            <a:cxnLst/>
            <a:rect l="l" t="t" r="r" b="b"/>
            <a:pathLst>
              <a:path w="1172209" h="252095">
                <a:moveTo>
                  <a:pt x="1171816" y="0"/>
                </a:moveTo>
                <a:lnTo>
                  <a:pt x="0" y="0"/>
                </a:lnTo>
                <a:lnTo>
                  <a:pt x="0" y="251815"/>
                </a:lnTo>
                <a:lnTo>
                  <a:pt x="1171816" y="251815"/>
                </a:lnTo>
                <a:lnTo>
                  <a:pt x="1171816" y="0"/>
                </a:lnTo>
                <a:close/>
              </a:path>
            </a:pathLst>
          </a:custGeom>
          <a:solidFill>
            <a:srgbClr val="006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703123" y="5010937"/>
            <a:ext cx="1176655" cy="2565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515"/>
              </a:spcBef>
            </a:pPr>
            <a:r>
              <a:rPr sz="800" spc="-20" dirty="0">
                <a:solidFill>
                  <a:srgbClr val="FFFFFF"/>
                </a:solidFill>
                <a:latin typeface="Verdana"/>
                <a:cs typeface="Verdana"/>
              </a:rPr>
              <a:t>Mucosa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pe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800" spc="-50" dirty="0">
                <a:solidFill>
                  <a:srgbClr val="FFFFFF"/>
                </a:solidFill>
                <a:latin typeface="Verdana"/>
                <a:cs typeface="Verdana"/>
              </a:rPr>
              <a:t>meability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6703073" y="5010886"/>
            <a:ext cx="1176655" cy="772795"/>
            <a:chOff x="6703073" y="5010886"/>
            <a:chExt cx="1176655" cy="772795"/>
          </a:xfrm>
        </p:grpSpPr>
        <p:sp>
          <p:nvSpPr>
            <p:cNvPr id="81" name="object 81"/>
            <p:cNvSpPr/>
            <p:nvPr/>
          </p:nvSpPr>
          <p:spPr>
            <a:xfrm>
              <a:off x="6705295" y="5013109"/>
              <a:ext cx="1172210" cy="252095"/>
            </a:xfrm>
            <a:custGeom>
              <a:avLst/>
              <a:gdLst/>
              <a:ahLst/>
              <a:cxnLst/>
              <a:rect l="l" t="t" r="r" b="b"/>
              <a:pathLst>
                <a:path w="1172209" h="252095">
                  <a:moveTo>
                    <a:pt x="0" y="251815"/>
                  </a:moveTo>
                  <a:lnTo>
                    <a:pt x="1171816" y="251815"/>
                  </a:lnTo>
                  <a:lnTo>
                    <a:pt x="1171816" y="0"/>
                  </a:lnTo>
                  <a:lnTo>
                    <a:pt x="0" y="0"/>
                  </a:lnTo>
                  <a:lnTo>
                    <a:pt x="0" y="251815"/>
                  </a:lnTo>
                  <a:close/>
                </a:path>
              </a:pathLst>
            </a:custGeom>
            <a:ln w="4343">
              <a:solidFill>
                <a:srgbClr val="006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777215" y="5531370"/>
              <a:ext cx="1028065" cy="252095"/>
            </a:xfrm>
            <a:custGeom>
              <a:avLst/>
              <a:gdLst/>
              <a:ahLst/>
              <a:cxnLst/>
              <a:rect l="l" t="t" r="r" b="b"/>
              <a:pathLst>
                <a:path w="1028065" h="252095">
                  <a:moveTo>
                    <a:pt x="1027988" y="0"/>
                  </a:moveTo>
                  <a:lnTo>
                    <a:pt x="0" y="0"/>
                  </a:lnTo>
                  <a:lnTo>
                    <a:pt x="0" y="251815"/>
                  </a:lnTo>
                  <a:lnTo>
                    <a:pt x="1027988" y="251815"/>
                  </a:lnTo>
                  <a:lnTo>
                    <a:pt x="1027988" y="0"/>
                  </a:lnTo>
                  <a:close/>
                </a:path>
              </a:pathLst>
            </a:custGeom>
            <a:solidFill>
              <a:srgbClr val="00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6703123" y="5529198"/>
            <a:ext cx="1104265" cy="2565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515"/>
              </a:spcBef>
            </a:pPr>
            <a:r>
              <a:rPr sz="800" spc="-15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800" spc="-160" dirty="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bac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40" dirty="0">
                <a:solidFill>
                  <a:srgbClr val="FFFFFF"/>
                </a:solidFill>
                <a:latin typeface="Verdana"/>
                <a:cs typeface="Verdana"/>
              </a:rPr>
              <a:t>dif</a:t>
            </a:r>
            <a:r>
              <a:rPr sz="800" spc="-65" dirty="0">
                <a:solidFill>
                  <a:srgbClr val="FFFFFF"/>
                </a:solidFill>
                <a:latin typeface="Verdana"/>
                <a:cs typeface="Verdana"/>
              </a:rPr>
              <a:t>fusion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6774992" y="5529148"/>
            <a:ext cx="3525520" cy="360680"/>
            <a:chOff x="6774992" y="5529148"/>
            <a:chExt cx="3525520" cy="360680"/>
          </a:xfrm>
        </p:grpSpPr>
        <p:sp>
          <p:nvSpPr>
            <p:cNvPr id="85" name="object 85"/>
            <p:cNvSpPr/>
            <p:nvPr/>
          </p:nvSpPr>
          <p:spPr>
            <a:xfrm>
              <a:off x="6777215" y="5531370"/>
              <a:ext cx="1028065" cy="252095"/>
            </a:xfrm>
            <a:custGeom>
              <a:avLst/>
              <a:gdLst/>
              <a:ahLst/>
              <a:cxnLst/>
              <a:rect l="l" t="t" r="r" b="b"/>
              <a:pathLst>
                <a:path w="1028065" h="252095">
                  <a:moveTo>
                    <a:pt x="0" y="251815"/>
                  </a:moveTo>
                  <a:lnTo>
                    <a:pt x="1027988" y="251815"/>
                  </a:lnTo>
                  <a:lnTo>
                    <a:pt x="1027988" y="0"/>
                  </a:lnTo>
                  <a:lnTo>
                    <a:pt x="0" y="0"/>
                  </a:lnTo>
                  <a:lnTo>
                    <a:pt x="0" y="251815"/>
                  </a:lnTo>
                  <a:close/>
                </a:path>
              </a:pathLst>
            </a:custGeom>
            <a:ln w="4343">
              <a:solidFill>
                <a:srgbClr val="006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153984" y="5639841"/>
              <a:ext cx="1064260" cy="247650"/>
            </a:xfrm>
            <a:custGeom>
              <a:avLst/>
              <a:gdLst/>
              <a:ahLst/>
              <a:cxnLst/>
              <a:rect l="l" t="t" r="r" b="b"/>
              <a:pathLst>
                <a:path w="1064259" h="247650">
                  <a:moveTo>
                    <a:pt x="1064171" y="0"/>
                  </a:moveTo>
                  <a:lnTo>
                    <a:pt x="0" y="0"/>
                  </a:lnTo>
                  <a:lnTo>
                    <a:pt x="0" y="247345"/>
                  </a:lnTo>
                  <a:lnTo>
                    <a:pt x="1064171" y="247345"/>
                  </a:lnTo>
                  <a:lnTo>
                    <a:pt x="1064171" y="0"/>
                  </a:lnTo>
                  <a:close/>
                </a:path>
              </a:pathLst>
            </a:custGeom>
            <a:solidFill>
              <a:srgbClr val="00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153984" y="5639841"/>
              <a:ext cx="1064260" cy="247650"/>
            </a:xfrm>
            <a:custGeom>
              <a:avLst/>
              <a:gdLst/>
              <a:ahLst/>
              <a:cxnLst/>
              <a:rect l="l" t="t" r="r" b="b"/>
              <a:pathLst>
                <a:path w="1064259" h="247650">
                  <a:moveTo>
                    <a:pt x="0" y="247345"/>
                  </a:moveTo>
                  <a:lnTo>
                    <a:pt x="1064171" y="247345"/>
                  </a:lnTo>
                  <a:lnTo>
                    <a:pt x="1064171" y="0"/>
                  </a:lnTo>
                  <a:lnTo>
                    <a:pt x="0" y="0"/>
                  </a:lnTo>
                  <a:lnTo>
                    <a:pt x="0" y="247345"/>
                  </a:lnTo>
                  <a:close/>
                </a:path>
              </a:pathLst>
            </a:custGeom>
            <a:ln w="4343">
              <a:solidFill>
                <a:srgbClr val="006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361538" y="5639841"/>
              <a:ext cx="936625" cy="247650"/>
            </a:xfrm>
            <a:custGeom>
              <a:avLst/>
              <a:gdLst/>
              <a:ahLst/>
              <a:cxnLst/>
              <a:rect l="l" t="t" r="r" b="b"/>
              <a:pathLst>
                <a:path w="936625" h="247650">
                  <a:moveTo>
                    <a:pt x="936536" y="0"/>
                  </a:moveTo>
                  <a:lnTo>
                    <a:pt x="0" y="0"/>
                  </a:lnTo>
                  <a:lnTo>
                    <a:pt x="0" y="247345"/>
                  </a:lnTo>
                  <a:lnTo>
                    <a:pt x="936536" y="247345"/>
                  </a:lnTo>
                  <a:lnTo>
                    <a:pt x="936536" y="0"/>
                  </a:lnTo>
                  <a:close/>
                </a:path>
              </a:pathLst>
            </a:custGeom>
            <a:solidFill>
              <a:srgbClr val="006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361538" y="5639841"/>
              <a:ext cx="936625" cy="247650"/>
            </a:xfrm>
            <a:custGeom>
              <a:avLst/>
              <a:gdLst/>
              <a:ahLst/>
              <a:cxnLst/>
              <a:rect l="l" t="t" r="r" b="b"/>
              <a:pathLst>
                <a:path w="936625" h="247650">
                  <a:moveTo>
                    <a:pt x="0" y="247345"/>
                  </a:moveTo>
                  <a:lnTo>
                    <a:pt x="936536" y="247345"/>
                  </a:lnTo>
                  <a:lnTo>
                    <a:pt x="936536" y="0"/>
                  </a:lnTo>
                  <a:lnTo>
                    <a:pt x="0" y="0"/>
                  </a:lnTo>
                  <a:lnTo>
                    <a:pt x="0" y="247345"/>
                  </a:lnTo>
                  <a:close/>
                </a:path>
              </a:pathLst>
            </a:custGeom>
            <a:ln w="4343">
              <a:solidFill>
                <a:srgbClr val="006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844030" y="6180493"/>
            <a:ext cx="875665" cy="252095"/>
          </a:xfrm>
          <a:prstGeom prst="rect">
            <a:avLst/>
          </a:prstGeom>
          <a:solidFill>
            <a:srgbClr val="D2232A"/>
          </a:solidFill>
          <a:ln w="4343">
            <a:solidFill>
              <a:srgbClr val="0064A4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0"/>
              </a:spcBef>
            </a:pPr>
            <a:r>
              <a:rPr sz="800" spc="-20" dirty="0">
                <a:solidFill>
                  <a:srgbClr val="FFFFFF"/>
                </a:solidFill>
                <a:latin typeface="Verdana"/>
                <a:cs typeface="Verdana"/>
              </a:rPr>
              <a:t>Mucosa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Verdana"/>
                <a:cs typeface="Verdana"/>
              </a:rPr>
              <a:t>damage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952941" y="6082906"/>
            <a:ext cx="875665" cy="252095"/>
          </a:xfrm>
          <a:prstGeom prst="rect">
            <a:avLst/>
          </a:prstGeom>
          <a:solidFill>
            <a:srgbClr val="D2232A"/>
          </a:solidFill>
          <a:ln w="4343">
            <a:solidFill>
              <a:srgbClr val="0064A4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500"/>
              </a:spcBef>
            </a:pPr>
            <a:r>
              <a:rPr sz="800" spc="-20" dirty="0">
                <a:solidFill>
                  <a:srgbClr val="FFFFFF"/>
                </a:solidFill>
                <a:latin typeface="Verdana"/>
                <a:cs typeface="Verdana"/>
              </a:rPr>
              <a:t>Mucosa</a:t>
            </a:r>
            <a:r>
              <a:rPr sz="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Verdana"/>
                <a:cs typeface="Verdana"/>
              </a:rPr>
              <a:t>damage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170828" y="5603055"/>
            <a:ext cx="1916430" cy="255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45235" algn="l"/>
              </a:tabLst>
            </a:pPr>
            <a:r>
              <a:rPr sz="1500" spc="-180" dirty="0">
                <a:solidFill>
                  <a:srgbClr val="FFFFFF"/>
                </a:solidFill>
                <a:latin typeface="SimSun"/>
                <a:cs typeface="SimSun"/>
              </a:rPr>
              <a:t>V</a:t>
            </a:r>
            <a:r>
              <a:rPr sz="1500" spc="-58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200" spc="-30" baseline="3472" dirty="0">
                <a:solidFill>
                  <a:srgbClr val="FFFFFF"/>
                </a:solidFill>
                <a:latin typeface="Verdana"/>
                <a:cs typeface="Verdana"/>
              </a:rPr>
              <a:t>Mucosa</a:t>
            </a:r>
            <a:r>
              <a:rPr sz="1200" spc="-120" baseline="347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97" baseline="3472" dirty="0">
                <a:solidFill>
                  <a:srgbClr val="FFFFFF"/>
                </a:solidFill>
                <a:latin typeface="Verdana"/>
                <a:cs typeface="Verdana"/>
              </a:rPr>
              <a:t>pr</a:t>
            </a:r>
            <a:r>
              <a:rPr sz="1200" spc="-37" baseline="3472" dirty="0">
                <a:solidFill>
                  <a:srgbClr val="FFFFFF"/>
                </a:solidFill>
                <a:latin typeface="Verdana"/>
                <a:cs typeface="Verdana"/>
              </a:rPr>
              <a:t>otection</a:t>
            </a:r>
            <a:r>
              <a:rPr sz="1200" baseline="3472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1500" spc="-180" dirty="0">
                <a:solidFill>
                  <a:srgbClr val="FFFFFF"/>
                </a:solidFill>
                <a:latin typeface="SimSun"/>
                <a:cs typeface="SimSun"/>
              </a:rPr>
              <a:t>V</a:t>
            </a:r>
            <a:r>
              <a:rPr sz="1500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200" spc="-67" baseline="3472" dirty="0">
                <a:solidFill>
                  <a:srgbClr val="FFFFFF"/>
                </a:solidFill>
                <a:latin typeface="Verdana"/>
                <a:cs typeface="Verdana"/>
              </a:rPr>
              <a:t>Blood</a:t>
            </a:r>
            <a:r>
              <a:rPr sz="1200" spc="-120" baseline="347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82" baseline="3472" dirty="0">
                <a:solidFill>
                  <a:srgbClr val="FFFFFF"/>
                </a:solidFill>
                <a:latin typeface="Verdana"/>
                <a:cs typeface="Verdana"/>
              </a:rPr>
              <a:t>Flow</a:t>
            </a:r>
            <a:endParaRPr sz="1200" baseline="3472">
              <a:latin typeface="Verdana"/>
              <a:cs typeface="Verdana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8861802" y="4231385"/>
            <a:ext cx="1113155" cy="365760"/>
            <a:chOff x="8861802" y="4231385"/>
            <a:chExt cx="1113155" cy="365760"/>
          </a:xfrm>
        </p:grpSpPr>
        <p:sp>
          <p:nvSpPr>
            <p:cNvPr id="94" name="object 94"/>
            <p:cNvSpPr/>
            <p:nvPr/>
          </p:nvSpPr>
          <p:spPr>
            <a:xfrm>
              <a:off x="8900969" y="4398994"/>
              <a:ext cx="1035050" cy="121920"/>
            </a:xfrm>
            <a:custGeom>
              <a:avLst/>
              <a:gdLst/>
              <a:ahLst/>
              <a:cxnLst/>
              <a:rect l="l" t="t" r="r" b="b"/>
              <a:pathLst>
                <a:path w="1035050" h="121920">
                  <a:moveTo>
                    <a:pt x="0" y="121716"/>
                  </a:moveTo>
                  <a:lnTo>
                    <a:pt x="0" y="0"/>
                  </a:lnTo>
                  <a:lnTo>
                    <a:pt x="1034427" y="0"/>
                  </a:lnTo>
                  <a:lnTo>
                    <a:pt x="1034694" y="121716"/>
                  </a:lnTo>
                </a:path>
              </a:pathLst>
            </a:custGeom>
            <a:ln w="17373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861802" y="4489278"/>
              <a:ext cx="78333" cy="10763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896420" y="4489189"/>
              <a:ext cx="78346" cy="107721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410389" y="4240275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319"/>
                  </a:lnTo>
                </a:path>
              </a:pathLst>
            </a:custGeom>
            <a:ln w="17373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8970556" y="3907866"/>
            <a:ext cx="880110" cy="334645"/>
          </a:xfrm>
          <a:prstGeom prst="rect">
            <a:avLst/>
          </a:prstGeom>
          <a:solidFill>
            <a:srgbClr val="0064A4"/>
          </a:solidFill>
        </p:spPr>
        <p:txBody>
          <a:bodyPr vert="horz" wrap="square" lIns="0" tIns="48260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380"/>
              </a:spcBef>
            </a:pPr>
            <a:r>
              <a:rPr sz="800" spc="-15" dirty="0">
                <a:solidFill>
                  <a:srgbClr val="FFFFFF"/>
                </a:solidFill>
                <a:latin typeface="Verdana"/>
                <a:cs typeface="Verdana"/>
              </a:rPr>
              <a:t>COX</a:t>
            </a:r>
            <a:endParaRPr sz="800">
              <a:latin typeface="Verdana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800" spc="-20" dirty="0">
                <a:solidFill>
                  <a:srgbClr val="FFFFFF"/>
                </a:solidFill>
                <a:latin typeface="Verdana"/>
                <a:cs typeface="Verdana"/>
              </a:rPr>
              <a:t>dependent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8858458" y="4861128"/>
            <a:ext cx="74930" cy="184785"/>
            <a:chOff x="8858458" y="4861128"/>
            <a:chExt cx="74930" cy="184785"/>
          </a:xfrm>
        </p:grpSpPr>
        <p:sp>
          <p:nvSpPr>
            <p:cNvPr id="100" name="object 100"/>
            <p:cNvSpPr/>
            <p:nvPr/>
          </p:nvSpPr>
          <p:spPr>
            <a:xfrm>
              <a:off x="8895834" y="4869383"/>
              <a:ext cx="0" cy="102235"/>
            </a:xfrm>
            <a:custGeom>
              <a:avLst/>
              <a:gdLst/>
              <a:ahLst/>
              <a:cxnLst/>
              <a:rect l="l" t="t" r="r" b="b"/>
              <a:pathLst>
                <a:path h="102235">
                  <a:moveTo>
                    <a:pt x="0" y="0"/>
                  </a:moveTo>
                  <a:lnTo>
                    <a:pt x="0" y="102174"/>
                  </a:lnTo>
                </a:path>
              </a:pathLst>
            </a:custGeom>
            <a:ln w="1609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858458" y="4943184"/>
              <a:ext cx="74930" cy="102870"/>
            </a:xfrm>
            <a:custGeom>
              <a:avLst/>
              <a:gdLst/>
              <a:ahLst/>
              <a:cxnLst/>
              <a:rect l="l" t="t" r="r" b="b"/>
              <a:pathLst>
                <a:path w="74929" h="102870">
                  <a:moveTo>
                    <a:pt x="74752" y="0"/>
                  </a:moveTo>
                  <a:lnTo>
                    <a:pt x="52560" y="15959"/>
                  </a:lnTo>
                  <a:lnTo>
                    <a:pt x="37376" y="21278"/>
                  </a:lnTo>
                  <a:lnTo>
                    <a:pt x="22192" y="15959"/>
                  </a:lnTo>
                  <a:lnTo>
                    <a:pt x="0" y="0"/>
                  </a:lnTo>
                  <a:lnTo>
                    <a:pt x="37376" y="102692"/>
                  </a:lnTo>
                  <a:lnTo>
                    <a:pt x="74752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8661348" y="4616830"/>
            <a:ext cx="469265" cy="255270"/>
          </a:xfrm>
          <a:prstGeom prst="rect">
            <a:avLst/>
          </a:prstGeom>
          <a:solidFill>
            <a:srgbClr val="0064A4"/>
          </a:solidFill>
        </p:spPr>
        <p:txBody>
          <a:bodyPr vert="horz" wrap="square" lIns="0" tIns="64769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09"/>
              </a:spcBef>
            </a:pP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COX-1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03" name="object 103"/>
          <p:cNvGrpSpPr/>
          <p:nvPr/>
        </p:nvGrpSpPr>
        <p:grpSpPr>
          <a:xfrm>
            <a:off x="9906998" y="4865547"/>
            <a:ext cx="74930" cy="180340"/>
            <a:chOff x="9906998" y="4865547"/>
            <a:chExt cx="74930" cy="180340"/>
          </a:xfrm>
        </p:grpSpPr>
        <p:sp>
          <p:nvSpPr>
            <p:cNvPr id="104" name="object 104"/>
            <p:cNvSpPr/>
            <p:nvPr/>
          </p:nvSpPr>
          <p:spPr>
            <a:xfrm>
              <a:off x="9944374" y="4873802"/>
              <a:ext cx="0" cy="97790"/>
            </a:xfrm>
            <a:custGeom>
              <a:avLst/>
              <a:gdLst/>
              <a:ahLst/>
              <a:cxnLst/>
              <a:rect l="l" t="t" r="r" b="b"/>
              <a:pathLst>
                <a:path h="97789">
                  <a:moveTo>
                    <a:pt x="0" y="0"/>
                  </a:moveTo>
                  <a:lnTo>
                    <a:pt x="0" y="97754"/>
                  </a:lnTo>
                </a:path>
              </a:pathLst>
            </a:custGeom>
            <a:ln w="1609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906998" y="4943184"/>
              <a:ext cx="74930" cy="102870"/>
            </a:xfrm>
            <a:custGeom>
              <a:avLst/>
              <a:gdLst/>
              <a:ahLst/>
              <a:cxnLst/>
              <a:rect l="l" t="t" r="r" b="b"/>
              <a:pathLst>
                <a:path w="74929" h="102870">
                  <a:moveTo>
                    <a:pt x="74752" y="0"/>
                  </a:moveTo>
                  <a:lnTo>
                    <a:pt x="52560" y="15959"/>
                  </a:lnTo>
                  <a:lnTo>
                    <a:pt x="37376" y="21278"/>
                  </a:lnTo>
                  <a:lnTo>
                    <a:pt x="22192" y="15959"/>
                  </a:lnTo>
                  <a:lnTo>
                    <a:pt x="0" y="0"/>
                  </a:lnTo>
                  <a:lnTo>
                    <a:pt x="37376" y="102692"/>
                  </a:lnTo>
                  <a:lnTo>
                    <a:pt x="74752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9664128" y="4621250"/>
            <a:ext cx="469265" cy="255270"/>
          </a:xfrm>
          <a:prstGeom prst="rect">
            <a:avLst/>
          </a:prstGeom>
          <a:solidFill>
            <a:srgbClr val="0064A4"/>
          </a:solidFill>
        </p:spPr>
        <p:txBody>
          <a:bodyPr vert="horz" wrap="square" lIns="0" tIns="64769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509"/>
              </a:spcBef>
            </a:pPr>
            <a:r>
              <a:rPr sz="800" spc="-55" dirty="0">
                <a:solidFill>
                  <a:srgbClr val="FFFFFF"/>
                </a:solidFill>
                <a:latin typeface="Verdana"/>
                <a:cs typeface="Verdana"/>
              </a:rPr>
              <a:t>COX-2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8858458" y="5337708"/>
            <a:ext cx="1123315" cy="265430"/>
            <a:chOff x="8858458" y="5337708"/>
            <a:chExt cx="1123315" cy="265430"/>
          </a:xfrm>
        </p:grpSpPr>
        <p:sp>
          <p:nvSpPr>
            <p:cNvPr id="108" name="object 108"/>
            <p:cNvSpPr/>
            <p:nvPr/>
          </p:nvSpPr>
          <p:spPr>
            <a:xfrm>
              <a:off x="8895834" y="5357317"/>
              <a:ext cx="0" cy="165100"/>
            </a:xfrm>
            <a:custGeom>
              <a:avLst/>
              <a:gdLst/>
              <a:ahLst/>
              <a:cxnLst/>
              <a:rect l="l" t="t" r="r" b="b"/>
              <a:pathLst>
                <a:path h="165100">
                  <a:moveTo>
                    <a:pt x="0" y="0"/>
                  </a:moveTo>
                  <a:lnTo>
                    <a:pt x="0" y="164513"/>
                  </a:lnTo>
                </a:path>
              </a:pathLst>
            </a:custGeom>
            <a:ln w="1609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858458" y="5493450"/>
              <a:ext cx="74930" cy="102870"/>
            </a:xfrm>
            <a:custGeom>
              <a:avLst/>
              <a:gdLst/>
              <a:ahLst/>
              <a:cxnLst/>
              <a:rect l="l" t="t" r="r" b="b"/>
              <a:pathLst>
                <a:path w="74929" h="102870">
                  <a:moveTo>
                    <a:pt x="74752" y="0"/>
                  </a:moveTo>
                  <a:lnTo>
                    <a:pt x="52560" y="15959"/>
                  </a:lnTo>
                  <a:lnTo>
                    <a:pt x="37376" y="21278"/>
                  </a:lnTo>
                  <a:lnTo>
                    <a:pt x="22192" y="15959"/>
                  </a:lnTo>
                  <a:lnTo>
                    <a:pt x="0" y="0"/>
                  </a:lnTo>
                  <a:lnTo>
                    <a:pt x="37376" y="102692"/>
                  </a:lnTo>
                  <a:lnTo>
                    <a:pt x="74752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944374" y="5345963"/>
              <a:ext cx="0" cy="182880"/>
            </a:xfrm>
            <a:custGeom>
              <a:avLst/>
              <a:gdLst/>
              <a:ahLst/>
              <a:cxnLst/>
              <a:rect l="l" t="t" r="r" b="b"/>
              <a:pathLst>
                <a:path h="182879">
                  <a:moveTo>
                    <a:pt x="0" y="0"/>
                  </a:moveTo>
                  <a:lnTo>
                    <a:pt x="0" y="182775"/>
                  </a:lnTo>
                </a:path>
              </a:pathLst>
            </a:custGeom>
            <a:ln w="1609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906998" y="5500359"/>
              <a:ext cx="74930" cy="102870"/>
            </a:xfrm>
            <a:custGeom>
              <a:avLst/>
              <a:gdLst/>
              <a:ahLst/>
              <a:cxnLst/>
              <a:rect l="l" t="t" r="r" b="b"/>
              <a:pathLst>
                <a:path w="74929" h="102870">
                  <a:moveTo>
                    <a:pt x="74752" y="0"/>
                  </a:moveTo>
                  <a:lnTo>
                    <a:pt x="52560" y="15959"/>
                  </a:lnTo>
                  <a:lnTo>
                    <a:pt x="37376" y="21278"/>
                  </a:lnTo>
                  <a:lnTo>
                    <a:pt x="22192" y="15959"/>
                  </a:lnTo>
                  <a:lnTo>
                    <a:pt x="0" y="0"/>
                  </a:lnTo>
                  <a:lnTo>
                    <a:pt x="37376" y="102692"/>
                  </a:lnTo>
                  <a:lnTo>
                    <a:pt x="74752" y="0"/>
                  </a:lnTo>
                  <a:close/>
                </a:path>
              </a:pathLst>
            </a:custGeom>
            <a:solidFill>
              <a:srgbClr val="D22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 txBox="1"/>
          <p:nvPr/>
        </p:nvSpPr>
        <p:spPr>
          <a:xfrm>
            <a:off x="8162442" y="5103329"/>
            <a:ext cx="1057910" cy="256540"/>
          </a:xfrm>
          <a:prstGeom prst="rect">
            <a:avLst/>
          </a:prstGeom>
          <a:solidFill>
            <a:srgbClr val="0064A4"/>
          </a:solidFill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1675"/>
              </a:lnSpc>
            </a:pPr>
            <a:r>
              <a:rPr sz="1500" spc="-180" dirty="0">
                <a:solidFill>
                  <a:srgbClr val="FFFFFF"/>
                </a:solidFill>
                <a:latin typeface="SimSun"/>
                <a:cs typeface="SimSun"/>
              </a:rPr>
              <a:t>V</a:t>
            </a:r>
            <a:r>
              <a:rPr sz="1500" spc="-275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200" spc="-150" baseline="3472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200" spc="-112" baseline="3472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200" spc="-67" baseline="3472" dirty="0">
                <a:solidFill>
                  <a:srgbClr val="FFFFFF"/>
                </a:solidFill>
                <a:latin typeface="Verdana"/>
                <a:cs typeface="Verdana"/>
              </a:rPr>
              <a:t>ostaglandins</a:t>
            </a:r>
            <a:endParaRPr sz="1200" baseline="3472">
              <a:latin typeface="Verdana"/>
              <a:cs typeface="Verdana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9351924" y="5103558"/>
            <a:ext cx="948690" cy="245110"/>
          </a:xfrm>
          <a:prstGeom prst="rect">
            <a:avLst/>
          </a:prstGeom>
          <a:solidFill>
            <a:srgbClr val="0064A4"/>
          </a:solidFill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ts val="1635"/>
              </a:lnSpc>
            </a:pPr>
            <a:r>
              <a:rPr sz="1500" spc="-180" dirty="0">
                <a:solidFill>
                  <a:srgbClr val="FFFFFF"/>
                </a:solidFill>
                <a:latin typeface="SimSun"/>
                <a:cs typeface="SimSun"/>
              </a:rPr>
              <a:t>V</a:t>
            </a:r>
            <a:r>
              <a:rPr sz="1500" spc="-509" dirty="0">
                <a:solidFill>
                  <a:srgbClr val="FFFFFF"/>
                </a:solidFill>
                <a:latin typeface="SimSun"/>
                <a:cs typeface="SimSun"/>
              </a:rPr>
              <a:t> </a:t>
            </a:r>
            <a:r>
              <a:rPr sz="1200" spc="-67" baseline="3472" dirty="0">
                <a:solidFill>
                  <a:srgbClr val="FFFFFF"/>
                </a:solidFill>
                <a:latin typeface="Verdana"/>
                <a:cs typeface="Verdana"/>
              </a:rPr>
              <a:t>PG</a:t>
            </a:r>
            <a:r>
              <a:rPr sz="1200" spc="-75" baseline="3472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675" spc="-75" baseline="-24691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675" spc="67" baseline="-2469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79" baseline="3472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200" spc="-120" baseline="347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12" baseline="3472" dirty="0">
                <a:solidFill>
                  <a:srgbClr val="FFFFFF"/>
                </a:solidFill>
                <a:latin typeface="Verdana"/>
                <a:cs typeface="Verdana"/>
              </a:rPr>
              <a:t>PG</a:t>
            </a:r>
            <a:r>
              <a:rPr sz="1200" spc="-75" baseline="3472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675" spc="-75" baseline="-24691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675" spc="67" baseline="-24691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79" baseline="3472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200" spc="-120" baseline="3472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00" spc="-142" baseline="3472" dirty="0">
                <a:solidFill>
                  <a:srgbClr val="FFFFFF"/>
                </a:solidFill>
                <a:latin typeface="Verdana"/>
                <a:cs typeface="Verdana"/>
              </a:rPr>
              <a:t>TX</a:t>
            </a:r>
            <a:r>
              <a:rPr sz="1200" spc="-157" baseline="3472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75" spc="-75" baseline="-24691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675" baseline="-24691">
              <a:latin typeface="Verdana"/>
              <a:cs typeface="Verdana"/>
            </a:endParaRPr>
          </a:p>
        </p:txBody>
      </p:sp>
      <p:pic>
        <p:nvPicPr>
          <p:cNvPr id="114" name="object 11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280890" y="5306720"/>
            <a:ext cx="2329345" cy="2007425"/>
          </a:xfrm>
          <a:prstGeom prst="rect">
            <a:avLst/>
          </a:prstGeom>
        </p:spPr>
      </p:pic>
      <p:grpSp>
        <p:nvGrpSpPr>
          <p:cNvPr id="115" name="object 115"/>
          <p:cNvGrpSpPr/>
          <p:nvPr/>
        </p:nvGrpSpPr>
        <p:grpSpPr>
          <a:xfrm>
            <a:off x="0" y="258767"/>
            <a:ext cx="190500" cy="15875"/>
            <a:chOff x="0" y="258767"/>
            <a:chExt cx="190500" cy="15875"/>
          </a:xfrm>
        </p:grpSpPr>
        <p:sp>
          <p:nvSpPr>
            <p:cNvPr id="116" name="object 116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11034903" y="258767"/>
            <a:ext cx="190500" cy="15875"/>
            <a:chOff x="11034903" y="258767"/>
            <a:chExt cx="190500" cy="15875"/>
          </a:xfrm>
        </p:grpSpPr>
        <p:sp>
          <p:nvSpPr>
            <p:cNvPr id="119" name="object 119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1034903" y="266705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1" name="object 121"/>
          <p:cNvGrpSpPr/>
          <p:nvPr/>
        </p:nvGrpSpPr>
        <p:grpSpPr>
          <a:xfrm>
            <a:off x="0" y="7818773"/>
            <a:ext cx="190500" cy="15875"/>
            <a:chOff x="0" y="7818773"/>
            <a:chExt cx="190500" cy="15875"/>
          </a:xfrm>
        </p:grpSpPr>
        <p:sp>
          <p:nvSpPr>
            <p:cNvPr id="122" name="object 122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1905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11034903" y="7818773"/>
            <a:ext cx="190500" cy="15875"/>
            <a:chOff x="11034903" y="7818773"/>
            <a:chExt cx="190500" cy="15875"/>
          </a:xfrm>
        </p:grpSpPr>
        <p:sp>
          <p:nvSpPr>
            <p:cNvPr id="125" name="object 125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034903" y="7826710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5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258762" y="5"/>
            <a:ext cx="15875" cy="190500"/>
            <a:chOff x="258762" y="5"/>
            <a:chExt cx="15875" cy="190500"/>
          </a:xfrm>
        </p:grpSpPr>
        <p:sp>
          <p:nvSpPr>
            <p:cNvPr id="128" name="object 128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66700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0" name="object 130"/>
          <p:cNvGrpSpPr/>
          <p:nvPr/>
        </p:nvGrpSpPr>
        <p:grpSpPr>
          <a:xfrm>
            <a:off x="258762" y="7902910"/>
            <a:ext cx="15875" cy="190500"/>
            <a:chOff x="258762" y="7902910"/>
            <a:chExt cx="15875" cy="190500"/>
          </a:xfrm>
        </p:grpSpPr>
        <p:sp>
          <p:nvSpPr>
            <p:cNvPr id="131" name="object 131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66700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10950765" y="5"/>
            <a:ext cx="15875" cy="190500"/>
            <a:chOff x="10950765" y="5"/>
            <a:chExt cx="15875" cy="190500"/>
          </a:xfrm>
        </p:grpSpPr>
        <p:sp>
          <p:nvSpPr>
            <p:cNvPr id="134" name="object 134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0958703" y="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1905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6" name="object 136"/>
          <p:cNvGrpSpPr/>
          <p:nvPr/>
        </p:nvGrpSpPr>
        <p:grpSpPr>
          <a:xfrm>
            <a:off x="10950765" y="7902910"/>
            <a:ext cx="15875" cy="190500"/>
            <a:chOff x="10950765" y="7902910"/>
            <a:chExt cx="15875" cy="190500"/>
          </a:xfrm>
        </p:grpSpPr>
        <p:sp>
          <p:nvSpPr>
            <p:cNvPr id="137" name="object 137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0958703" y="7902910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854</Words>
  <Application>Microsoft Office PowerPoint</Application>
  <PresentationFormat>Personalizzato</PresentationFormat>
  <Paragraphs>215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SimSun</vt:lpstr>
      <vt:lpstr>Calibri</vt:lpstr>
      <vt:lpstr>Microsoft Sans Serif</vt:lpstr>
      <vt:lpstr>Tahoma</vt:lpstr>
      <vt:lpstr>Times New Roman</vt:lpstr>
      <vt:lpstr>Verdana</vt:lpstr>
      <vt:lpstr>Office Theme</vt:lpstr>
      <vt:lpstr>DIGESTIVE  DISEASES 2022-2025 Edition</vt:lpstr>
      <vt:lpstr>Presentazione standard di PowerPoint</vt:lpstr>
      <vt:lpstr>DIGESTIVE  DISEASES 2022-2025 Edition</vt:lpstr>
      <vt:lpstr>DIGESTIVE  DISEASES 2022-2025 Edition</vt:lpstr>
      <vt:lpstr>DIGESTIVE  DISEASES 2022-2025 Edition</vt:lpstr>
      <vt:lpstr>DIGESTIVE  DISEASES 2022-2025 Edition</vt:lpstr>
      <vt:lpstr>DIGESTIVE  DISEASES 2022-2025 Edition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DIGESTIVE  DISEASES 2022-2025 Edition</dc:title>
  <cp:lastModifiedBy>Segreteria COLMAD</cp:lastModifiedBy>
  <cp:revision>1</cp:revision>
  <dcterms:created xsi:type="dcterms:W3CDTF">2022-10-28T07:52:06Z</dcterms:created>
  <dcterms:modified xsi:type="dcterms:W3CDTF">2022-11-02T10:52:44Z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2022-09-07T00:00:00Z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2022-10-28T00:00:00Z</vt:filetime>
  </property>
</Properties>
</file>